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74" d="100"/>
          <a:sy n="74" d="100"/>
        </p:scale>
        <p:origin x="78" y="8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50E0-B4B7-4F6B-8EBE-C2C3788131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E0F284-0C41-4AC3-B774-C04C7AB434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1ACF1C-260C-4690-B1F3-2CDD45FA4D9F}"/>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89EECCB0-993E-4185-A8F8-01EA720CF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8A31B-A10B-46E7-9416-6C853CA0216F}"/>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99764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0950-5154-44A9-AB43-1AAFDC99C2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A8CA9E-1F96-4F0C-BD3A-1D9EA17579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EEAAB-F918-4934-915E-CAFA1F12ED07}"/>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18251156-051D-4A67-9CA0-CC949A240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F83A2-2B20-47DE-AE23-78CDA94415C3}"/>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63249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4ED95-EE0D-4B3F-8AC3-4A2A1C2EE9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F6F193-6B50-486F-9052-FED2B46AE6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5BFF5-6EEB-45E7-9311-98D7CAD6B6C0}"/>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55D072C6-66DD-4142-8C9D-DBB89E8C0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7CE247-8722-4E74-B20D-29C7875AEB38}"/>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359723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594C-A611-4D7A-9F4F-7987D93786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A6E849-E1DA-4190-B068-B47807DC48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5034D-9541-483C-9D80-231675317744}"/>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9FF9C777-7AB2-4E60-AC53-A72E95E9A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28E5B-B77D-4129-94D8-726FB1447EAF}"/>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43295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535D-332E-4C48-BCC5-96513D044E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8557B3-34BF-4B86-93F3-024C9DD6E5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596B57-117D-4DEB-A454-E9DF93936A47}"/>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12680F6B-84A7-4E81-80B4-E86BEF688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2FF94-E87F-4D03-984F-925FA6EB5574}"/>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81901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9685-D3BC-4FF3-9977-9B95B58BDD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DEBFA2-BA53-4B01-A091-F36C47FC07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7B0E1F-7A9D-4FD4-9658-0A280E00C29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0B8E4-875D-4627-BDB9-C96F7035B5F2}"/>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6" name="Footer Placeholder 5">
            <a:extLst>
              <a:ext uri="{FF2B5EF4-FFF2-40B4-BE49-F238E27FC236}">
                <a16:creationId xmlns:a16="http://schemas.microsoft.com/office/drawing/2014/main" id="{B97058BC-8210-4534-B84B-7D90F52333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D5C86-AC24-4EB9-ACAB-24678F9C628D}"/>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53179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ECD4-0719-444C-BAF4-E690D189DA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7BBB63-893F-41C3-93E2-FB0D540D1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687E08-A0CC-491C-A847-78E3E5B1CAE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2155EB-9B15-40B7-8953-4B69F38176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385AFB-4E6B-4E2F-9637-1C29FE2F4E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8642E8-7298-4AFE-9F21-F205AB5DAD0B}"/>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8" name="Footer Placeholder 7">
            <a:extLst>
              <a:ext uri="{FF2B5EF4-FFF2-40B4-BE49-F238E27FC236}">
                <a16:creationId xmlns:a16="http://schemas.microsoft.com/office/drawing/2014/main" id="{6519AEF8-306A-43B8-A23C-75D92E5020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8D5E28-BAC4-471A-8843-E71564CF8A97}"/>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360433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1842-6CEA-4648-AEDD-BE5E1E37B3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96D0E0-D427-49DF-AE15-F6D1E8593F81}"/>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4" name="Footer Placeholder 3">
            <a:extLst>
              <a:ext uri="{FF2B5EF4-FFF2-40B4-BE49-F238E27FC236}">
                <a16:creationId xmlns:a16="http://schemas.microsoft.com/office/drawing/2014/main" id="{619ADAB3-9539-4531-A173-9E4A2C0B5E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565321-2B7E-4404-AF74-EE18FD58EF90}"/>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14787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3A3C72-AF1A-4C91-8EBF-5362D4B60DAB}"/>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3" name="Footer Placeholder 2">
            <a:extLst>
              <a:ext uri="{FF2B5EF4-FFF2-40B4-BE49-F238E27FC236}">
                <a16:creationId xmlns:a16="http://schemas.microsoft.com/office/drawing/2014/main" id="{FD2C207A-443D-4EC9-8474-0159A0B3DD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39A7F8-1CA4-469E-99C6-FE9EC29BB63E}"/>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387995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D375A-125C-4FF8-A1A2-65C50A5AB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E821D9-2A5D-4420-8FBB-03A0AEC060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37FBF-EB7D-4AE2-9C92-91E634B07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C63229-CA0A-429B-82ED-0474A53B4EFF}"/>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6" name="Footer Placeholder 5">
            <a:extLst>
              <a:ext uri="{FF2B5EF4-FFF2-40B4-BE49-F238E27FC236}">
                <a16:creationId xmlns:a16="http://schemas.microsoft.com/office/drawing/2014/main" id="{E8FD5D78-FFC0-49B5-8EAD-D894E8C12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3AA1C4-A4AE-4F9B-8DE1-A5E395F670FB}"/>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88480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2F76-A0CE-48E9-A19E-1AE300AB88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4C0E89-8B89-413A-BC23-14EE347CED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14204F-D194-4DF9-B5C4-9C5A1D770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29D564-C846-463C-A851-9CDE815CFE35}"/>
              </a:ext>
            </a:extLst>
          </p:cNvPr>
          <p:cNvSpPr>
            <a:spLocks noGrp="1"/>
          </p:cNvSpPr>
          <p:nvPr>
            <p:ph type="dt" sz="half" idx="10"/>
          </p:nvPr>
        </p:nvSpPr>
        <p:spPr/>
        <p:txBody>
          <a:bodyPr/>
          <a:lstStyle/>
          <a:p>
            <a:fld id="{BB21C9AD-E7E4-4EFB-B6DA-4932BB187214}" type="datetimeFigureOut">
              <a:rPr lang="en-US" smtClean="0"/>
              <a:t>2/26/2021</a:t>
            </a:fld>
            <a:endParaRPr lang="en-US"/>
          </a:p>
        </p:txBody>
      </p:sp>
      <p:sp>
        <p:nvSpPr>
          <p:cNvPr id="6" name="Footer Placeholder 5">
            <a:extLst>
              <a:ext uri="{FF2B5EF4-FFF2-40B4-BE49-F238E27FC236}">
                <a16:creationId xmlns:a16="http://schemas.microsoft.com/office/drawing/2014/main" id="{A1E19150-5B48-45C9-BEF5-F19FF281E0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C302B-B43F-49D8-AD4B-F83F32E020AE}"/>
              </a:ext>
            </a:extLst>
          </p:cNvPr>
          <p:cNvSpPr>
            <a:spLocks noGrp="1"/>
          </p:cNvSpPr>
          <p:nvPr>
            <p:ph type="sldNum" sz="quarter" idx="12"/>
          </p:nvPr>
        </p:nvSpPr>
        <p:spPr/>
        <p:txBody>
          <a:bodyPr/>
          <a:lstStyle/>
          <a:p>
            <a:fld id="{5C6F9298-B0AC-4C1A-944A-F0B5BEE45A51}" type="slidenum">
              <a:rPr lang="en-US" smtClean="0"/>
              <a:t>‹#›</a:t>
            </a:fld>
            <a:endParaRPr lang="en-US"/>
          </a:p>
        </p:txBody>
      </p:sp>
    </p:spTree>
    <p:extLst>
      <p:ext uri="{BB962C8B-B14F-4D97-AF65-F5344CB8AC3E}">
        <p14:creationId xmlns:p14="http://schemas.microsoft.com/office/powerpoint/2010/main" val="286031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0473BD-CBD5-498F-B57C-BD255BBDC8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549B36-FFBD-4EFD-ADED-C544F00C7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49B8E-EDE2-4709-98FF-8B92D02596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1C9AD-E7E4-4EFB-B6DA-4932BB187214}" type="datetimeFigureOut">
              <a:rPr lang="en-US" smtClean="0"/>
              <a:t>2/26/2021</a:t>
            </a:fld>
            <a:endParaRPr lang="en-US"/>
          </a:p>
        </p:txBody>
      </p:sp>
      <p:sp>
        <p:nvSpPr>
          <p:cNvPr id="5" name="Footer Placeholder 4">
            <a:extLst>
              <a:ext uri="{FF2B5EF4-FFF2-40B4-BE49-F238E27FC236}">
                <a16:creationId xmlns:a16="http://schemas.microsoft.com/office/drawing/2014/main" id="{9DC6CC60-226D-4877-8C6C-14DD93B1A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F6DFC6-5CCB-4BEA-8FE5-12939EF2DA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F9298-B0AC-4C1A-944A-F0B5BEE45A51}" type="slidenum">
              <a:rPr lang="en-US" smtClean="0"/>
              <a:t>‹#›</a:t>
            </a:fld>
            <a:endParaRPr lang="en-US"/>
          </a:p>
        </p:txBody>
      </p:sp>
    </p:spTree>
    <p:extLst>
      <p:ext uri="{BB962C8B-B14F-4D97-AF65-F5344CB8AC3E}">
        <p14:creationId xmlns:p14="http://schemas.microsoft.com/office/powerpoint/2010/main" val="236449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207E9-48EB-44DD-9ECD-307212A23E33}"/>
              </a:ext>
            </a:extLst>
          </p:cNvPr>
          <p:cNvSpPr>
            <a:spLocks noGrp="1"/>
          </p:cNvSpPr>
          <p:nvPr>
            <p:ph type="ctrTitle"/>
          </p:nvPr>
        </p:nvSpPr>
        <p:spPr/>
        <p:txBody>
          <a:bodyPr>
            <a:normAutofit/>
          </a:bodyPr>
          <a:lstStyle/>
          <a:p>
            <a:r>
              <a:rPr lang="en-US" sz="4400" b="1" dirty="0">
                <a:solidFill>
                  <a:srgbClr val="0A0A0A"/>
                </a:solidFill>
                <a:latin typeface="Montserrat"/>
              </a:rPr>
              <a:t>EDITING / VIEWING / PRINTING / DELETING A QUARTERLY CONVERSATION IN EPMA</a:t>
            </a:r>
            <a:endParaRPr lang="en-US" sz="4400" dirty="0"/>
          </a:p>
        </p:txBody>
      </p:sp>
      <p:sp>
        <p:nvSpPr>
          <p:cNvPr id="3" name="Subtitle 2">
            <a:extLst>
              <a:ext uri="{FF2B5EF4-FFF2-40B4-BE49-F238E27FC236}">
                <a16:creationId xmlns:a16="http://schemas.microsoft.com/office/drawing/2014/main" id="{86050C86-4A6B-4C20-BFD6-EDBCCA7AC03C}"/>
              </a:ext>
            </a:extLst>
          </p:cNvPr>
          <p:cNvSpPr>
            <a:spLocks noGrp="1"/>
          </p:cNvSpPr>
          <p:nvPr>
            <p:ph type="subTitle" idx="1"/>
          </p:nvPr>
        </p:nvSpPr>
        <p:spPr/>
        <p:txBody>
          <a:bodyPr/>
          <a:lstStyle/>
          <a:p>
            <a:r>
              <a:rPr lang="en-US" dirty="0">
                <a:solidFill>
                  <a:srgbClr val="0A0A0A"/>
                </a:solidFill>
                <a:latin typeface="Montserrat"/>
              </a:rPr>
              <a:t>This section will review how to edit, view, delete and print an existing Quarterly Conversation. </a:t>
            </a:r>
            <a:endParaRPr lang="en-US" dirty="0"/>
          </a:p>
        </p:txBody>
      </p:sp>
    </p:spTree>
    <p:extLst>
      <p:ext uri="{BB962C8B-B14F-4D97-AF65-F5344CB8AC3E}">
        <p14:creationId xmlns:p14="http://schemas.microsoft.com/office/powerpoint/2010/main" val="280795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0C12-CE07-4350-8261-F1CFC35A8AAD}"/>
              </a:ext>
            </a:extLst>
          </p:cNvPr>
          <p:cNvSpPr>
            <a:spLocks noGrp="1"/>
          </p:cNvSpPr>
          <p:nvPr>
            <p:ph type="title"/>
          </p:nvPr>
        </p:nvSpPr>
        <p:spPr/>
        <p:txBody>
          <a:bodyPr>
            <a:normAutofit/>
          </a:bodyPr>
          <a:lstStyle/>
          <a:p>
            <a:r>
              <a:rPr lang="en-US" sz="2800" b="1" dirty="0">
                <a:solidFill>
                  <a:srgbClr val="0A0A0A"/>
                </a:solidFill>
                <a:latin typeface="Montserrat"/>
              </a:rPr>
              <a:t>Step 9</a:t>
            </a:r>
            <a:r>
              <a:rPr lang="en-US" sz="2800" dirty="0">
                <a:solidFill>
                  <a:srgbClr val="0A0A0A"/>
                </a:solidFill>
                <a:latin typeface="Montserrat"/>
              </a:rPr>
              <a:t>.  Click </a:t>
            </a:r>
            <a:r>
              <a:rPr lang="en-US" sz="2800" b="1" dirty="0">
                <a:solidFill>
                  <a:srgbClr val="0A0A0A"/>
                </a:solidFill>
                <a:latin typeface="Montserrat"/>
              </a:rPr>
              <a:t>Delete Quarterly Conversation</a:t>
            </a:r>
            <a:r>
              <a:rPr lang="en-US" sz="2800" dirty="0">
                <a:solidFill>
                  <a:srgbClr val="0A0A0A"/>
                </a:solidFill>
                <a:latin typeface="Montserrat"/>
              </a:rPr>
              <a:t> to confirm. The Quarterly Conversation will be removed from the employee's plan once confirmed.</a:t>
            </a:r>
            <a:endParaRPr lang="en-US" sz="2800" dirty="0"/>
          </a:p>
        </p:txBody>
      </p:sp>
      <p:pic>
        <p:nvPicPr>
          <p:cNvPr id="9218" name="Picture 2" descr="https://ehrapps.usda.gov/media/filer_public_thumbnails/filer_public/d8/ef/d8ef0149-8155-4ae8-bebd-7643f880e07d/quarterlydelete.png__1127x328_q85_subsampling-2.png">
            <a:extLst>
              <a:ext uri="{FF2B5EF4-FFF2-40B4-BE49-F238E27FC236}">
                <a16:creationId xmlns:a16="http://schemas.microsoft.com/office/drawing/2014/main" id="{5E4EB94D-B9D2-43F9-8328-7A47150D8A6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471074"/>
            <a:ext cx="10515600" cy="30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44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BC08-3937-4502-B432-2078B5840A84}"/>
              </a:ext>
            </a:extLst>
          </p:cNvPr>
          <p:cNvSpPr>
            <a:spLocks noGrp="1"/>
          </p:cNvSpPr>
          <p:nvPr>
            <p:ph type="title"/>
          </p:nvPr>
        </p:nvSpPr>
        <p:spPr/>
        <p:txBody>
          <a:bodyPr>
            <a:normAutofit/>
          </a:bodyPr>
          <a:lstStyle/>
          <a:p>
            <a:r>
              <a:rPr lang="en-US" sz="2800" b="1" dirty="0">
                <a:solidFill>
                  <a:srgbClr val="0A0A0A"/>
                </a:solidFill>
                <a:latin typeface="Montserrat"/>
              </a:rPr>
              <a:t>Step 1</a:t>
            </a:r>
            <a:r>
              <a:rPr lang="en-US" sz="2800" dirty="0">
                <a:solidFill>
                  <a:srgbClr val="0A0A0A"/>
                </a:solidFill>
                <a:latin typeface="Montserrat"/>
              </a:rPr>
              <a:t>.  From the EPMA homepage, click on the </a:t>
            </a:r>
            <a:r>
              <a:rPr lang="en-US" sz="2800" b="1" dirty="0">
                <a:solidFill>
                  <a:srgbClr val="0A0A0A"/>
                </a:solidFill>
                <a:latin typeface="Montserrat"/>
              </a:rPr>
              <a:t>Q2 Conversation </a:t>
            </a:r>
            <a:r>
              <a:rPr lang="en-US" sz="2800" dirty="0">
                <a:solidFill>
                  <a:srgbClr val="0A0A0A"/>
                </a:solidFill>
                <a:latin typeface="Montserrat"/>
              </a:rPr>
              <a:t>tab. </a:t>
            </a:r>
            <a:endParaRPr lang="en-US" sz="2800" dirty="0"/>
          </a:p>
        </p:txBody>
      </p:sp>
      <p:pic>
        <p:nvPicPr>
          <p:cNvPr id="1026" name="Picture 2" descr="https://ehrapps.usda.gov/media/filer_public_thumbnails/filer_public/ac/f7/acf7ab07-5c1f-4e34-9f35-eafbf38cbdb8/quarterlyconvo_1.png__977x631_q85_subsampling-2.png">
            <a:extLst>
              <a:ext uri="{FF2B5EF4-FFF2-40B4-BE49-F238E27FC236}">
                <a16:creationId xmlns:a16="http://schemas.microsoft.com/office/drawing/2014/main" id="{5AB82005-EFD5-4587-B34F-376221C903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5778" y="1812746"/>
            <a:ext cx="96838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96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935C-F8EE-4F17-A5A6-58A6C3C65EA4}"/>
              </a:ext>
            </a:extLst>
          </p:cNvPr>
          <p:cNvSpPr>
            <a:spLocks noGrp="1"/>
          </p:cNvSpPr>
          <p:nvPr>
            <p:ph type="title"/>
          </p:nvPr>
        </p:nvSpPr>
        <p:spPr/>
        <p:txBody>
          <a:bodyPr>
            <a:normAutofit/>
          </a:bodyPr>
          <a:lstStyle/>
          <a:p>
            <a:r>
              <a:rPr lang="en-US" sz="2800" b="1" dirty="0">
                <a:solidFill>
                  <a:srgbClr val="0A0A0A"/>
                </a:solidFill>
                <a:latin typeface="Montserrat"/>
              </a:rPr>
              <a:t>Step 2</a:t>
            </a:r>
            <a:r>
              <a:rPr lang="en-US" sz="2800" dirty="0">
                <a:solidFill>
                  <a:srgbClr val="0A0A0A"/>
                </a:solidFill>
                <a:latin typeface="Montserrat"/>
              </a:rPr>
              <a:t>.  Click on the </a:t>
            </a:r>
            <a:r>
              <a:rPr lang="en-US" sz="2800" b="1" dirty="0">
                <a:solidFill>
                  <a:srgbClr val="0A0A0A"/>
                </a:solidFill>
                <a:latin typeface="Montserrat"/>
              </a:rPr>
              <a:t>View Plan</a:t>
            </a:r>
            <a:r>
              <a:rPr lang="en-US" sz="2800" dirty="0">
                <a:solidFill>
                  <a:srgbClr val="0A0A0A"/>
                </a:solidFill>
                <a:latin typeface="Montserrat"/>
              </a:rPr>
              <a:t> action.</a:t>
            </a:r>
            <a:endParaRPr lang="en-US" sz="2800" dirty="0"/>
          </a:p>
        </p:txBody>
      </p:sp>
      <p:pic>
        <p:nvPicPr>
          <p:cNvPr id="2050" name="Picture 2" descr="https://ehrapps.usda.gov/media/filer_public_thumbnails/filer_public/84/aa/84aaa3bd-5914-4f83-9720-ee98c66a99da/quarterlyedit_2.png__759x419_q85_subsampling-2.png">
            <a:extLst>
              <a:ext uri="{FF2B5EF4-FFF2-40B4-BE49-F238E27FC236}">
                <a16:creationId xmlns:a16="http://schemas.microsoft.com/office/drawing/2014/main" id="{122B286A-E6E3-4C57-8B6B-7BC0750E3F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4255" y="1690688"/>
            <a:ext cx="8139514" cy="4916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58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91F60-ECD7-4E2F-8EC8-D02EB2E89457}"/>
              </a:ext>
            </a:extLst>
          </p:cNvPr>
          <p:cNvSpPr>
            <a:spLocks noGrp="1"/>
          </p:cNvSpPr>
          <p:nvPr>
            <p:ph type="title"/>
          </p:nvPr>
        </p:nvSpPr>
        <p:spPr/>
        <p:txBody>
          <a:bodyPr>
            <a:normAutofit/>
          </a:bodyPr>
          <a:lstStyle/>
          <a:p>
            <a:r>
              <a:rPr lang="en-US" sz="2800" b="1" dirty="0">
                <a:solidFill>
                  <a:srgbClr val="0A0A0A"/>
                </a:solidFill>
                <a:latin typeface="Montserrat"/>
              </a:rPr>
              <a:t>Step 3</a:t>
            </a:r>
            <a:r>
              <a:rPr lang="en-US" sz="2800" dirty="0">
                <a:solidFill>
                  <a:srgbClr val="0A0A0A"/>
                </a:solidFill>
                <a:latin typeface="Montserrat"/>
              </a:rPr>
              <a:t>.  </a:t>
            </a:r>
            <a:r>
              <a:rPr lang="en-US" sz="2800" b="1" dirty="0">
                <a:solidFill>
                  <a:srgbClr val="0A0A0A"/>
                </a:solidFill>
                <a:latin typeface="Montserrat"/>
              </a:rPr>
              <a:t>Scroll</a:t>
            </a:r>
            <a:r>
              <a:rPr lang="en-US" sz="2800" dirty="0">
                <a:solidFill>
                  <a:srgbClr val="0A0A0A"/>
                </a:solidFill>
                <a:latin typeface="Montserrat"/>
              </a:rPr>
              <a:t> down to the bottom of the View Plan page.</a:t>
            </a:r>
            <a:endParaRPr lang="en-US" sz="2800" dirty="0"/>
          </a:p>
        </p:txBody>
      </p:sp>
      <p:pic>
        <p:nvPicPr>
          <p:cNvPr id="3074" name="Picture 2" descr="https://ehrapps.usda.gov/media/filer_public_thumbnails/filer_public/5f/77/5f77abf4-67f7-4728-bcd8-d3361dfb0f75/quarterlyreview19.png__1030x640_q85_subsampling-2.png">
            <a:extLst>
              <a:ext uri="{FF2B5EF4-FFF2-40B4-BE49-F238E27FC236}">
                <a16:creationId xmlns:a16="http://schemas.microsoft.com/office/drawing/2014/main" id="{0E458976-2B67-4AA8-93E8-E848E77308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6372" y="1825625"/>
            <a:ext cx="836109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80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72D7C-0407-4F9C-B8A1-0E1FC687015F}"/>
              </a:ext>
            </a:extLst>
          </p:cNvPr>
          <p:cNvSpPr>
            <a:spLocks noGrp="1"/>
          </p:cNvSpPr>
          <p:nvPr>
            <p:ph type="title"/>
          </p:nvPr>
        </p:nvSpPr>
        <p:spPr/>
        <p:txBody>
          <a:bodyPr>
            <a:normAutofit/>
          </a:bodyPr>
          <a:lstStyle/>
          <a:p>
            <a:r>
              <a:rPr lang="en-US" sz="2800" b="1" dirty="0">
                <a:solidFill>
                  <a:srgbClr val="0A0A0A"/>
                </a:solidFill>
                <a:latin typeface="Montserrat"/>
              </a:rPr>
              <a:t>Step 4</a:t>
            </a:r>
            <a:r>
              <a:rPr lang="en-US" sz="2800" dirty="0">
                <a:solidFill>
                  <a:srgbClr val="0A0A0A"/>
                </a:solidFill>
                <a:latin typeface="Montserrat"/>
              </a:rPr>
              <a:t>.  The Quarterly Conversations can be found at the bottom of the View Plan page in the Quarterly Conversations table. This will list out all of the Quarterly Conversations completed for the employee's plan.</a:t>
            </a:r>
            <a:endParaRPr lang="en-US" sz="2800" dirty="0"/>
          </a:p>
        </p:txBody>
      </p:sp>
      <p:pic>
        <p:nvPicPr>
          <p:cNvPr id="4098" name="Picture 2" descr="https://ehrapps.usda.gov/media/filer_public_thumbnails/filer_public/22/b9/22b9a22f-474b-49cf-91fe-bbe8752f45ea/quarterlyedit_4.png__770x285_q85_subsampling-2.png">
            <a:extLst>
              <a:ext uri="{FF2B5EF4-FFF2-40B4-BE49-F238E27FC236}">
                <a16:creationId xmlns:a16="http://schemas.microsoft.com/office/drawing/2014/main" id="{465CD22F-EF36-44C8-8E7C-988920A5D0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9706" y="1791235"/>
            <a:ext cx="9332588" cy="4403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60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7A3C-6B8A-4DAF-BD68-883DB62E63B8}"/>
              </a:ext>
            </a:extLst>
          </p:cNvPr>
          <p:cNvSpPr>
            <a:spLocks noGrp="1"/>
          </p:cNvSpPr>
          <p:nvPr>
            <p:ph type="title"/>
          </p:nvPr>
        </p:nvSpPr>
        <p:spPr/>
        <p:txBody>
          <a:bodyPr>
            <a:normAutofit/>
          </a:bodyPr>
          <a:lstStyle/>
          <a:p>
            <a:r>
              <a:rPr lang="en-US" sz="2800" b="1" dirty="0">
                <a:solidFill>
                  <a:srgbClr val="0A0A0A"/>
                </a:solidFill>
                <a:latin typeface="Montserrat"/>
              </a:rPr>
              <a:t>Step 5</a:t>
            </a:r>
            <a:r>
              <a:rPr lang="en-US" sz="2800" dirty="0">
                <a:solidFill>
                  <a:srgbClr val="0A0A0A"/>
                </a:solidFill>
                <a:latin typeface="Montserrat"/>
              </a:rPr>
              <a:t>.  Click on the </a:t>
            </a:r>
            <a:r>
              <a:rPr lang="en-US" sz="2800" b="1" dirty="0">
                <a:solidFill>
                  <a:srgbClr val="0A0A0A"/>
                </a:solidFill>
                <a:latin typeface="Montserrat"/>
              </a:rPr>
              <a:t>pencil icon</a:t>
            </a:r>
            <a:r>
              <a:rPr lang="en-US" sz="2800" dirty="0">
                <a:solidFill>
                  <a:srgbClr val="0A0A0A"/>
                </a:solidFill>
                <a:latin typeface="Montserrat"/>
              </a:rPr>
              <a:t> to edit the Quarterly Conversation.</a:t>
            </a:r>
            <a:endParaRPr lang="en-US" sz="2800" dirty="0"/>
          </a:p>
        </p:txBody>
      </p:sp>
      <p:pic>
        <p:nvPicPr>
          <p:cNvPr id="5122" name="Picture 2" descr="https://ehrapps.usda.gov/media/filer_public_thumbnails/filer_public/7f/87/7f87e1cb-074a-4474-9083-07c3f0fd0d70/quarterlyedit_5.png__1183x411_q85_subsampling-2.png">
            <a:extLst>
              <a:ext uri="{FF2B5EF4-FFF2-40B4-BE49-F238E27FC236}">
                <a16:creationId xmlns:a16="http://schemas.microsoft.com/office/drawing/2014/main" id="{A7DBB44F-64AA-4CD6-A612-20CFA6335C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83346"/>
            <a:ext cx="10621313" cy="369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64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A191-A1FD-4AF4-A42C-D4ABD9E04AC6}"/>
              </a:ext>
            </a:extLst>
          </p:cNvPr>
          <p:cNvSpPr>
            <a:spLocks noGrp="1"/>
          </p:cNvSpPr>
          <p:nvPr>
            <p:ph type="title"/>
          </p:nvPr>
        </p:nvSpPr>
        <p:spPr/>
        <p:txBody>
          <a:bodyPr>
            <a:normAutofit fontScale="90000"/>
          </a:bodyPr>
          <a:lstStyle/>
          <a:p>
            <a:r>
              <a:rPr lang="en-US" sz="3200" b="1" dirty="0">
                <a:solidFill>
                  <a:srgbClr val="0A0A0A"/>
                </a:solidFill>
                <a:latin typeface="Montserrat"/>
              </a:rPr>
              <a:t>Step 6</a:t>
            </a:r>
            <a:r>
              <a:rPr lang="en-US" sz="3200" dirty="0">
                <a:solidFill>
                  <a:srgbClr val="0A0A0A"/>
                </a:solidFill>
                <a:latin typeface="Montserrat"/>
              </a:rPr>
              <a:t>.  The Quarterly Conversation pop-up box will appear.  From here you can make changes on the tabs and click Log when complete</a:t>
            </a:r>
            <a:endParaRPr lang="en-US" sz="3200" dirty="0"/>
          </a:p>
        </p:txBody>
      </p:sp>
      <p:pic>
        <p:nvPicPr>
          <p:cNvPr id="6146" name="Picture 2" descr="https://ehrapps.usda.gov/media/filer_public_thumbnails/filer_public/2b/ae/2bae5491-9176-4b7f-acce-520ca47ffac0/quarterlyedit_6.png__1099x418_q85_subsampling-2.png">
            <a:extLst>
              <a:ext uri="{FF2B5EF4-FFF2-40B4-BE49-F238E27FC236}">
                <a16:creationId xmlns:a16="http://schemas.microsoft.com/office/drawing/2014/main" id="{D7FCA46F-115D-44D4-906E-B5519D1CF5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2012" y="2010569"/>
            <a:ext cx="10467975"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60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D26D-E540-431E-B456-E95D8B41B5B8}"/>
              </a:ext>
            </a:extLst>
          </p:cNvPr>
          <p:cNvSpPr>
            <a:spLocks noGrp="1"/>
          </p:cNvSpPr>
          <p:nvPr>
            <p:ph type="title"/>
          </p:nvPr>
        </p:nvSpPr>
        <p:spPr/>
        <p:txBody>
          <a:bodyPr>
            <a:normAutofit/>
          </a:bodyPr>
          <a:lstStyle/>
          <a:p>
            <a:r>
              <a:rPr lang="en-US" sz="2800" b="1" dirty="0">
                <a:solidFill>
                  <a:srgbClr val="0A0A0A"/>
                </a:solidFill>
                <a:latin typeface="Montserrat"/>
              </a:rPr>
              <a:t>Step 7</a:t>
            </a:r>
            <a:r>
              <a:rPr lang="en-US" sz="2800" dirty="0">
                <a:solidFill>
                  <a:srgbClr val="0A0A0A"/>
                </a:solidFill>
                <a:latin typeface="Montserrat"/>
              </a:rPr>
              <a:t>.  Clicking the </a:t>
            </a:r>
            <a:r>
              <a:rPr lang="en-US" sz="2800" b="1" dirty="0">
                <a:solidFill>
                  <a:srgbClr val="0A0A0A"/>
                </a:solidFill>
                <a:latin typeface="Montserrat"/>
              </a:rPr>
              <a:t>Print Plan</a:t>
            </a:r>
            <a:r>
              <a:rPr lang="en-US" sz="2800" dirty="0">
                <a:solidFill>
                  <a:srgbClr val="0A0A0A"/>
                </a:solidFill>
                <a:latin typeface="Montserrat"/>
              </a:rPr>
              <a:t> button will generate the AD-435 form with the Quarterly Conversation fields pre-populated.</a:t>
            </a:r>
            <a:endParaRPr lang="en-US" sz="2800" dirty="0"/>
          </a:p>
        </p:txBody>
      </p:sp>
      <p:pic>
        <p:nvPicPr>
          <p:cNvPr id="7170" name="Picture 2" descr="https://ehrapps.usda.gov/media/filer_public_thumbnails/filer_public/dc/7d/dc7dd637-d626-4a91-896f-6a6c6dfc5f21/quarterlyreview24.png__1116x569_q85_subsampling-2.png">
            <a:extLst>
              <a:ext uri="{FF2B5EF4-FFF2-40B4-BE49-F238E27FC236}">
                <a16:creationId xmlns:a16="http://schemas.microsoft.com/office/drawing/2014/main" id="{AA1B9B71-DA20-47A2-B1A4-C80C70AC49B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783" y="1825625"/>
            <a:ext cx="853443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322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09CE-B08A-4598-AB6C-C21212D00F50}"/>
              </a:ext>
            </a:extLst>
          </p:cNvPr>
          <p:cNvSpPr>
            <a:spLocks noGrp="1"/>
          </p:cNvSpPr>
          <p:nvPr>
            <p:ph type="title"/>
          </p:nvPr>
        </p:nvSpPr>
        <p:spPr/>
        <p:txBody>
          <a:bodyPr>
            <a:normAutofit/>
          </a:bodyPr>
          <a:lstStyle/>
          <a:p>
            <a:r>
              <a:rPr lang="en-US" sz="2800" b="1" dirty="0">
                <a:solidFill>
                  <a:srgbClr val="0A0A0A"/>
                </a:solidFill>
                <a:latin typeface="Montserrat"/>
              </a:rPr>
              <a:t>Step 8</a:t>
            </a:r>
            <a:r>
              <a:rPr lang="en-US" sz="2800" dirty="0">
                <a:solidFill>
                  <a:srgbClr val="0A0A0A"/>
                </a:solidFill>
                <a:latin typeface="Montserrat"/>
              </a:rPr>
              <a:t>.  Click the </a:t>
            </a:r>
            <a:r>
              <a:rPr lang="en-US" sz="2800" b="1" dirty="0">
                <a:solidFill>
                  <a:srgbClr val="E74C3C"/>
                </a:solidFill>
                <a:latin typeface="Montserrat"/>
              </a:rPr>
              <a:t>red X </a:t>
            </a:r>
            <a:r>
              <a:rPr lang="en-US" sz="2800" dirty="0">
                <a:solidFill>
                  <a:srgbClr val="0A0A0A"/>
                </a:solidFill>
                <a:latin typeface="Montserrat"/>
              </a:rPr>
              <a:t>to delete the Quarterly Conversation. This may be needed if it was logged for the incorrect employee and needs to be removed.</a:t>
            </a:r>
            <a:endParaRPr lang="en-US" sz="2800" dirty="0"/>
          </a:p>
        </p:txBody>
      </p:sp>
      <p:pic>
        <p:nvPicPr>
          <p:cNvPr id="8194" name="Picture 2" descr="https://ehrapps.usda.gov/media/filer_public_thumbnails/filer_public/d0/8d/d08db7c4-9910-47b3-bdd9-bd5194070fe0/quarterlyedit_8.png__1151x352_q85_subsampling-2.png">
            <a:extLst>
              <a:ext uri="{FF2B5EF4-FFF2-40B4-BE49-F238E27FC236}">
                <a16:creationId xmlns:a16="http://schemas.microsoft.com/office/drawing/2014/main" id="{C257F4E5-020B-4DA2-B2E0-4701EE8839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393348"/>
            <a:ext cx="10515600" cy="3215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906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CA3AAA5333614F9B79C7228EC3F3F5" ma:contentTypeVersion="13" ma:contentTypeDescription="Create a new document." ma:contentTypeScope="" ma:versionID="005d85a8c055b75d209d74879bfc8036">
  <xsd:schema xmlns:xsd="http://www.w3.org/2001/XMLSchema" xmlns:xs="http://www.w3.org/2001/XMLSchema" xmlns:p="http://schemas.microsoft.com/office/2006/metadata/properties" xmlns:ns1="http://schemas.microsoft.com/sharepoint/v3" xmlns:ns3="aed8dcae-f871-403e-b56d-3e1d7a472e22" xmlns:ns4="9c3364b0-f674-4110-bca4-334f577b1f01" targetNamespace="http://schemas.microsoft.com/office/2006/metadata/properties" ma:root="true" ma:fieldsID="e6ff6d90acb87233d269bb6138be267a" ns1:_="" ns3:_="" ns4:_="">
    <xsd:import namespace="http://schemas.microsoft.com/sharepoint/v3"/>
    <xsd:import namespace="aed8dcae-f871-403e-b56d-3e1d7a472e22"/>
    <xsd:import namespace="9c3364b0-f674-4110-bca4-334f577b1f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d8dcae-f871-403e-b56d-3e1d7a472e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3364b0-f674-4110-bca4-334f577b1f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014A11F-74F1-4314-8E90-47E06BA8E2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d8dcae-f871-403e-b56d-3e1d7a472e22"/>
    <ds:schemaRef ds:uri="9c3364b0-f674-4110-bca4-334f577b1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771360-F9A7-4019-AE2C-9BD4DDCD78DF}">
  <ds:schemaRefs>
    <ds:schemaRef ds:uri="http://schemas.microsoft.com/sharepoint/v3/contenttype/forms"/>
  </ds:schemaRefs>
</ds:datastoreItem>
</file>

<file path=customXml/itemProps3.xml><?xml version="1.0" encoding="utf-8"?>
<ds:datastoreItem xmlns:ds="http://schemas.openxmlformats.org/officeDocument/2006/customXml" ds:itemID="{BF04A064-54FF-4683-BAA0-D2E18B322FBB}">
  <ds:schemaRefs>
    <ds:schemaRef ds:uri="http://schemas.microsoft.com/office/2006/metadata/properties"/>
    <ds:schemaRef ds:uri="http://purl.org/dc/terms/"/>
    <ds:schemaRef ds:uri="9c3364b0-f674-4110-bca4-334f577b1f01"/>
    <ds:schemaRef ds:uri="http://schemas.microsoft.com/office/2006/documentManagement/types"/>
    <ds:schemaRef ds:uri="http://schemas.microsoft.com/sharepoint/v3"/>
    <ds:schemaRef ds:uri="http://schemas.microsoft.com/office/infopath/2007/PartnerControls"/>
    <ds:schemaRef ds:uri="http://www.w3.org/XML/1998/namespace"/>
    <ds:schemaRef ds:uri="http://purl.org/dc/elements/1.1/"/>
    <ds:schemaRef ds:uri="http://schemas.openxmlformats.org/package/2006/metadata/core-properties"/>
    <ds:schemaRef ds:uri="aed8dcae-f871-403e-b56d-3e1d7a472e22"/>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Montserrat</vt:lpstr>
      <vt:lpstr>Office Theme</vt:lpstr>
      <vt:lpstr>EDITING / VIEWING / PRINTING / DELETING A QUARTERLY CONVERSATION IN EPMA</vt:lpstr>
      <vt:lpstr>Step 1.  From the EPMA homepage, click on the Q2 Conversation tab. </vt:lpstr>
      <vt:lpstr>Step 2.  Click on the View Plan action.</vt:lpstr>
      <vt:lpstr>Step 3.  Scroll down to the bottom of the View Plan page.</vt:lpstr>
      <vt:lpstr>Step 4.  The Quarterly Conversations can be found at the bottom of the View Plan page in the Quarterly Conversations table. This will list out all of the Quarterly Conversations completed for the employee's plan.</vt:lpstr>
      <vt:lpstr>Step 5.  Click on the pencil icon to edit the Quarterly Conversation.</vt:lpstr>
      <vt:lpstr>Step 6.  The Quarterly Conversation pop-up box will appear.  From here you can make changes on the tabs and click Log when complete</vt:lpstr>
      <vt:lpstr>Step 7.  Clicking the Print Plan button will generate the AD-435 form with the Quarterly Conversation fields pre-populated.</vt:lpstr>
      <vt:lpstr>Step 8.  Click the red X to delete the Quarterly Conversation. This may be needed if it was logged for the incorrect employee and needs to be removed.</vt:lpstr>
      <vt:lpstr>Step 9.  Click Delete Quarterly Conversation to confirm. The Quarterly Conversation will be removed from the employee's plan once confirmed.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 / VIEWING / PRINTING / DELETING A QUARTERLY CONVERSATION IN EPMA</dc:title>
  <dc:creator>Stoltz, Erika - ARS</dc:creator>
  <cp:lastModifiedBy>Stoltz, Erika - ARS</cp:lastModifiedBy>
  <cp:revision>1</cp:revision>
  <dcterms:created xsi:type="dcterms:W3CDTF">2021-02-26T16:59:18Z</dcterms:created>
  <dcterms:modified xsi:type="dcterms:W3CDTF">2021-02-26T17:00:12Z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0x01010053CA3AAA5333614F9B79C7228EC3F3F5</vt:lpwstr>
  </property>
</Properties>
</file>