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a Stoltz" initials="ES" lastIdx="0" clrIdx="0">
    <p:extLst>
      <p:ext uri="{19B8F6BF-5375-455C-9EA6-DF929625EA0E}">
        <p15:presenceInfo xmlns:p15="http://schemas.microsoft.com/office/powerpoint/2012/main" userId="Erika Stolt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4" d="100"/>
          <a:sy n="74" d="100"/>
        </p:scale>
        <p:origin x="78"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468D-E793-41F1-B6F5-D1CEDC01AB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F18B17-5C91-4EA8-80D4-E70C134F48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E6B808-F936-4131-B93C-57F59B422321}"/>
              </a:ext>
            </a:extLst>
          </p:cNvPr>
          <p:cNvSpPr>
            <a:spLocks noGrp="1"/>
          </p:cNvSpPr>
          <p:nvPr>
            <p:ph type="dt" sz="half" idx="10"/>
          </p:nvPr>
        </p:nvSpPr>
        <p:spPr/>
        <p:txBody>
          <a:bodyPr/>
          <a:lstStyle/>
          <a:p>
            <a:fld id="{AEA87938-5B4F-4EFC-8763-7318C5A45AE9}" type="datetimeFigureOut">
              <a:rPr lang="en-US" smtClean="0"/>
              <a:t>2/26/2021</a:t>
            </a:fld>
            <a:endParaRPr lang="en-US"/>
          </a:p>
        </p:txBody>
      </p:sp>
      <p:sp>
        <p:nvSpPr>
          <p:cNvPr id="5" name="Footer Placeholder 4">
            <a:extLst>
              <a:ext uri="{FF2B5EF4-FFF2-40B4-BE49-F238E27FC236}">
                <a16:creationId xmlns:a16="http://schemas.microsoft.com/office/drawing/2014/main" id="{334484A7-64D0-400D-9565-F5C718A21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A8B1-0188-43A1-8665-C7E59F7899CF}"/>
              </a:ext>
            </a:extLst>
          </p:cNvPr>
          <p:cNvSpPr>
            <a:spLocks noGrp="1"/>
          </p:cNvSpPr>
          <p:nvPr>
            <p:ph type="sldNum" sz="quarter" idx="12"/>
          </p:nvPr>
        </p:nvSpPr>
        <p:spPr/>
        <p:txBody>
          <a:bodyPr/>
          <a:lstStyle/>
          <a:p>
            <a:fld id="{B3A06EFD-6104-40C0-AF74-1497DA29E842}" type="slidenum">
              <a:rPr lang="en-US" smtClean="0"/>
              <a:t>‹#›</a:t>
            </a:fld>
            <a:endParaRPr lang="en-US"/>
          </a:p>
        </p:txBody>
      </p:sp>
    </p:spTree>
    <p:extLst>
      <p:ext uri="{BB962C8B-B14F-4D97-AF65-F5344CB8AC3E}">
        <p14:creationId xmlns:p14="http://schemas.microsoft.com/office/powerpoint/2010/main" val="2567958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EB325-2309-4CCB-BFBF-2A556ABE3D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351B88-9AB2-4C85-A83C-658E45EADB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933B3-996E-4539-9FF8-0C487ECBFD3D}"/>
              </a:ext>
            </a:extLst>
          </p:cNvPr>
          <p:cNvSpPr>
            <a:spLocks noGrp="1"/>
          </p:cNvSpPr>
          <p:nvPr>
            <p:ph type="dt" sz="half" idx="10"/>
          </p:nvPr>
        </p:nvSpPr>
        <p:spPr/>
        <p:txBody>
          <a:bodyPr/>
          <a:lstStyle/>
          <a:p>
            <a:fld id="{AEA87938-5B4F-4EFC-8763-7318C5A45AE9}" type="datetimeFigureOut">
              <a:rPr lang="en-US" smtClean="0"/>
              <a:t>2/26/2021</a:t>
            </a:fld>
            <a:endParaRPr lang="en-US"/>
          </a:p>
        </p:txBody>
      </p:sp>
      <p:sp>
        <p:nvSpPr>
          <p:cNvPr id="5" name="Footer Placeholder 4">
            <a:extLst>
              <a:ext uri="{FF2B5EF4-FFF2-40B4-BE49-F238E27FC236}">
                <a16:creationId xmlns:a16="http://schemas.microsoft.com/office/drawing/2014/main" id="{FC00E5B4-6F88-4035-B69C-6707C3E41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FF339-86A6-4AC6-BC37-F03A3C8132A0}"/>
              </a:ext>
            </a:extLst>
          </p:cNvPr>
          <p:cNvSpPr>
            <a:spLocks noGrp="1"/>
          </p:cNvSpPr>
          <p:nvPr>
            <p:ph type="sldNum" sz="quarter" idx="12"/>
          </p:nvPr>
        </p:nvSpPr>
        <p:spPr/>
        <p:txBody>
          <a:bodyPr/>
          <a:lstStyle/>
          <a:p>
            <a:fld id="{B3A06EFD-6104-40C0-AF74-1497DA29E842}" type="slidenum">
              <a:rPr lang="en-US" smtClean="0"/>
              <a:t>‹#›</a:t>
            </a:fld>
            <a:endParaRPr lang="en-US"/>
          </a:p>
        </p:txBody>
      </p:sp>
    </p:spTree>
    <p:extLst>
      <p:ext uri="{BB962C8B-B14F-4D97-AF65-F5344CB8AC3E}">
        <p14:creationId xmlns:p14="http://schemas.microsoft.com/office/powerpoint/2010/main" val="161027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DF494F-06F5-4460-915B-301A02F0F3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918183-5962-41D8-8564-52112097D3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5D64C-2296-4856-BF19-D1E348F4230F}"/>
              </a:ext>
            </a:extLst>
          </p:cNvPr>
          <p:cNvSpPr>
            <a:spLocks noGrp="1"/>
          </p:cNvSpPr>
          <p:nvPr>
            <p:ph type="dt" sz="half" idx="10"/>
          </p:nvPr>
        </p:nvSpPr>
        <p:spPr/>
        <p:txBody>
          <a:bodyPr/>
          <a:lstStyle/>
          <a:p>
            <a:fld id="{AEA87938-5B4F-4EFC-8763-7318C5A45AE9}" type="datetimeFigureOut">
              <a:rPr lang="en-US" smtClean="0"/>
              <a:t>2/26/2021</a:t>
            </a:fld>
            <a:endParaRPr lang="en-US"/>
          </a:p>
        </p:txBody>
      </p:sp>
      <p:sp>
        <p:nvSpPr>
          <p:cNvPr id="5" name="Footer Placeholder 4">
            <a:extLst>
              <a:ext uri="{FF2B5EF4-FFF2-40B4-BE49-F238E27FC236}">
                <a16:creationId xmlns:a16="http://schemas.microsoft.com/office/drawing/2014/main" id="{95D0003A-EF9B-4CFD-BCC9-ABAAD9782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5DF19-B519-468D-9ECE-ABDFB433F3B1}"/>
              </a:ext>
            </a:extLst>
          </p:cNvPr>
          <p:cNvSpPr>
            <a:spLocks noGrp="1"/>
          </p:cNvSpPr>
          <p:nvPr>
            <p:ph type="sldNum" sz="quarter" idx="12"/>
          </p:nvPr>
        </p:nvSpPr>
        <p:spPr/>
        <p:txBody>
          <a:bodyPr/>
          <a:lstStyle/>
          <a:p>
            <a:fld id="{B3A06EFD-6104-40C0-AF74-1497DA29E842}" type="slidenum">
              <a:rPr lang="en-US" smtClean="0"/>
              <a:t>‹#›</a:t>
            </a:fld>
            <a:endParaRPr lang="en-US"/>
          </a:p>
        </p:txBody>
      </p:sp>
    </p:spTree>
    <p:extLst>
      <p:ext uri="{BB962C8B-B14F-4D97-AF65-F5344CB8AC3E}">
        <p14:creationId xmlns:p14="http://schemas.microsoft.com/office/powerpoint/2010/main" val="240351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5069-D241-4CC4-B6AB-49447C32EF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F8371-334E-480F-89EA-A2A5C085C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EB3C5-0DF6-4265-AC83-CB6EF163148A}"/>
              </a:ext>
            </a:extLst>
          </p:cNvPr>
          <p:cNvSpPr>
            <a:spLocks noGrp="1"/>
          </p:cNvSpPr>
          <p:nvPr>
            <p:ph type="dt" sz="half" idx="10"/>
          </p:nvPr>
        </p:nvSpPr>
        <p:spPr/>
        <p:txBody>
          <a:bodyPr/>
          <a:lstStyle/>
          <a:p>
            <a:fld id="{AEA87938-5B4F-4EFC-8763-7318C5A45AE9}" type="datetimeFigureOut">
              <a:rPr lang="en-US" smtClean="0"/>
              <a:t>2/26/2021</a:t>
            </a:fld>
            <a:endParaRPr lang="en-US"/>
          </a:p>
        </p:txBody>
      </p:sp>
      <p:sp>
        <p:nvSpPr>
          <p:cNvPr id="5" name="Footer Placeholder 4">
            <a:extLst>
              <a:ext uri="{FF2B5EF4-FFF2-40B4-BE49-F238E27FC236}">
                <a16:creationId xmlns:a16="http://schemas.microsoft.com/office/drawing/2014/main" id="{4B4F4D99-72B5-4836-9CDD-B846ECAF6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650AA-E3B7-4ED9-A1D8-53B093852E0E}"/>
              </a:ext>
            </a:extLst>
          </p:cNvPr>
          <p:cNvSpPr>
            <a:spLocks noGrp="1"/>
          </p:cNvSpPr>
          <p:nvPr>
            <p:ph type="sldNum" sz="quarter" idx="12"/>
          </p:nvPr>
        </p:nvSpPr>
        <p:spPr/>
        <p:txBody>
          <a:bodyPr/>
          <a:lstStyle/>
          <a:p>
            <a:fld id="{B3A06EFD-6104-40C0-AF74-1497DA29E842}" type="slidenum">
              <a:rPr lang="en-US" smtClean="0"/>
              <a:t>‹#›</a:t>
            </a:fld>
            <a:endParaRPr lang="en-US"/>
          </a:p>
        </p:txBody>
      </p:sp>
    </p:spTree>
    <p:extLst>
      <p:ext uri="{BB962C8B-B14F-4D97-AF65-F5344CB8AC3E}">
        <p14:creationId xmlns:p14="http://schemas.microsoft.com/office/powerpoint/2010/main" val="407210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3578-E3F7-420E-B7ED-47316CC08E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CAF986-BEFC-4CB8-A33F-1ABE573901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F9B911-69A3-49F3-AEBE-3DC6C2D13CED}"/>
              </a:ext>
            </a:extLst>
          </p:cNvPr>
          <p:cNvSpPr>
            <a:spLocks noGrp="1"/>
          </p:cNvSpPr>
          <p:nvPr>
            <p:ph type="dt" sz="half" idx="10"/>
          </p:nvPr>
        </p:nvSpPr>
        <p:spPr/>
        <p:txBody>
          <a:bodyPr/>
          <a:lstStyle/>
          <a:p>
            <a:fld id="{AEA87938-5B4F-4EFC-8763-7318C5A45AE9}" type="datetimeFigureOut">
              <a:rPr lang="en-US" smtClean="0"/>
              <a:t>2/26/2021</a:t>
            </a:fld>
            <a:endParaRPr lang="en-US"/>
          </a:p>
        </p:txBody>
      </p:sp>
      <p:sp>
        <p:nvSpPr>
          <p:cNvPr id="5" name="Footer Placeholder 4">
            <a:extLst>
              <a:ext uri="{FF2B5EF4-FFF2-40B4-BE49-F238E27FC236}">
                <a16:creationId xmlns:a16="http://schemas.microsoft.com/office/drawing/2014/main" id="{317361DE-3D66-4BF3-950F-4A5906944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E1F56-C16B-4BFF-87AD-C53FC22B8A92}"/>
              </a:ext>
            </a:extLst>
          </p:cNvPr>
          <p:cNvSpPr>
            <a:spLocks noGrp="1"/>
          </p:cNvSpPr>
          <p:nvPr>
            <p:ph type="sldNum" sz="quarter" idx="12"/>
          </p:nvPr>
        </p:nvSpPr>
        <p:spPr/>
        <p:txBody>
          <a:bodyPr/>
          <a:lstStyle/>
          <a:p>
            <a:fld id="{B3A06EFD-6104-40C0-AF74-1497DA29E842}" type="slidenum">
              <a:rPr lang="en-US" smtClean="0"/>
              <a:t>‹#›</a:t>
            </a:fld>
            <a:endParaRPr lang="en-US"/>
          </a:p>
        </p:txBody>
      </p:sp>
    </p:spTree>
    <p:extLst>
      <p:ext uri="{BB962C8B-B14F-4D97-AF65-F5344CB8AC3E}">
        <p14:creationId xmlns:p14="http://schemas.microsoft.com/office/powerpoint/2010/main" val="199949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EEB56-A96A-42BB-815D-003738810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D54B49-0B7C-421F-9B85-DF68847A39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61E1B0-571B-4BCD-8679-E0047C6A4F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D3B69D-A578-4424-82F7-8D859439EB1D}"/>
              </a:ext>
            </a:extLst>
          </p:cNvPr>
          <p:cNvSpPr>
            <a:spLocks noGrp="1"/>
          </p:cNvSpPr>
          <p:nvPr>
            <p:ph type="dt" sz="half" idx="10"/>
          </p:nvPr>
        </p:nvSpPr>
        <p:spPr/>
        <p:txBody>
          <a:bodyPr/>
          <a:lstStyle/>
          <a:p>
            <a:fld id="{AEA87938-5B4F-4EFC-8763-7318C5A45AE9}" type="datetimeFigureOut">
              <a:rPr lang="en-US" smtClean="0"/>
              <a:t>2/26/2021</a:t>
            </a:fld>
            <a:endParaRPr lang="en-US"/>
          </a:p>
        </p:txBody>
      </p:sp>
      <p:sp>
        <p:nvSpPr>
          <p:cNvPr id="6" name="Footer Placeholder 5">
            <a:extLst>
              <a:ext uri="{FF2B5EF4-FFF2-40B4-BE49-F238E27FC236}">
                <a16:creationId xmlns:a16="http://schemas.microsoft.com/office/drawing/2014/main" id="{9C14E383-6859-4108-ABC9-40E468B3AA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98306-A418-4D9A-9522-1B49B40E4C6A}"/>
              </a:ext>
            </a:extLst>
          </p:cNvPr>
          <p:cNvSpPr>
            <a:spLocks noGrp="1"/>
          </p:cNvSpPr>
          <p:nvPr>
            <p:ph type="sldNum" sz="quarter" idx="12"/>
          </p:nvPr>
        </p:nvSpPr>
        <p:spPr/>
        <p:txBody>
          <a:bodyPr/>
          <a:lstStyle/>
          <a:p>
            <a:fld id="{B3A06EFD-6104-40C0-AF74-1497DA29E842}" type="slidenum">
              <a:rPr lang="en-US" smtClean="0"/>
              <a:t>‹#›</a:t>
            </a:fld>
            <a:endParaRPr lang="en-US"/>
          </a:p>
        </p:txBody>
      </p:sp>
    </p:spTree>
    <p:extLst>
      <p:ext uri="{BB962C8B-B14F-4D97-AF65-F5344CB8AC3E}">
        <p14:creationId xmlns:p14="http://schemas.microsoft.com/office/powerpoint/2010/main" val="386433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C365-3433-40D8-85A4-9F8AC57C6C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AA13C3-B75C-443B-8094-57B3E8B24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87A3536-EC99-4619-9AFF-E0A344938A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B18441-6697-4FA4-8030-20BC9CFB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ED70C0-A9D4-4BD5-8960-478091C1D7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B4E89-503C-47B3-8655-13E60EB42E3E}"/>
              </a:ext>
            </a:extLst>
          </p:cNvPr>
          <p:cNvSpPr>
            <a:spLocks noGrp="1"/>
          </p:cNvSpPr>
          <p:nvPr>
            <p:ph type="dt" sz="half" idx="10"/>
          </p:nvPr>
        </p:nvSpPr>
        <p:spPr/>
        <p:txBody>
          <a:bodyPr/>
          <a:lstStyle/>
          <a:p>
            <a:fld id="{AEA87938-5B4F-4EFC-8763-7318C5A45AE9}" type="datetimeFigureOut">
              <a:rPr lang="en-US" smtClean="0"/>
              <a:t>2/26/2021</a:t>
            </a:fld>
            <a:endParaRPr lang="en-US"/>
          </a:p>
        </p:txBody>
      </p:sp>
      <p:sp>
        <p:nvSpPr>
          <p:cNvPr id="8" name="Footer Placeholder 7">
            <a:extLst>
              <a:ext uri="{FF2B5EF4-FFF2-40B4-BE49-F238E27FC236}">
                <a16:creationId xmlns:a16="http://schemas.microsoft.com/office/drawing/2014/main" id="{8AF26701-667D-4DA1-92BC-CE5665C528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F4120C-5972-4162-A558-5F8A3B361859}"/>
              </a:ext>
            </a:extLst>
          </p:cNvPr>
          <p:cNvSpPr>
            <a:spLocks noGrp="1"/>
          </p:cNvSpPr>
          <p:nvPr>
            <p:ph type="sldNum" sz="quarter" idx="12"/>
          </p:nvPr>
        </p:nvSpPr>
        <p:spPr/>
        <p:txBody>
          <a:bodyPr/>
          <a:lstStyle/>
          <a:p>
            <a:fld id="{B3A06EFD-6104-40C0-AF74-1497DA29E842}" type="slidenum">
              <a:rPr lang="en-US" smtClean="0"/>
              <a:t>‹#›</a:t>
            </a:fld>
            <a:endParaRPr lang="en-US"/>
          </a:p>
        </p:txBody>
      </p:sp>
    </p:spTree>
    <p:extLst>
      <p:ext uri="{BB962C8B-B14F-4D97-AF65-F5344CB8AC3E}">
        <p14:creationId xmlns:p14="http://schemas.microsoft.com/office/powerpoint/2010/main" val="103570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0203-0F02-4C85-B04C-D25ACEFB84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1F4A10-BE32-4208-AABB-5E47C48D5999}"/>
              </a:ext>
            </a:extLst>
          </p:cNvPr>
          <p:cNvSpPr>
            <a:spLocks noGrp="1"/>
          </p:cNvSpPr>
          <p:nvPr>
            <p:ph type="dt" sz="half" idx="10"/>
          </p:nvPr>
        </p:nvSpPr>
        <p:spPr/>
        <p:txBody>
          <a:bodyPr/>
          <a:lstStyle/>
          <a:p>
            <a:fld id="{AEA87938-5B4F-4EFC-8763-7318C5A45AE9}" type="datetimeFigureOut">
              <a:rPr lang="en-US" smtClean="0"/>
              <a:t>2/26/2021</a:t>
            </a:fld>
            <a:endParaRPr lang="en-US"/>
          </a:p>
        </p:txBody>
      </p:sp>
      <p:sp>
        <p:nvSpPr>
          <p:cNvPr id="4" name="Footer Placeholder 3">
            <a:extLst>
              <a:ext uri="{FF2B5EF4-FFF2-40B4-BE49-F238E27FC236}">
                <a16:creationId xmlns:a16="http://schemas.microsoft.com/office/drawing/2014/main" id="{E8343FAD-F4F0-41D6-9567-3E00CB25E6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0D4ACF-4756-4DF5-919F-DD53241EF496}"/>
              </a:ext>
            </a:extLst>
          </p:cNvPr>
          <p:cNvSpPr>
            <a:spLocks noGrp="1"/>
          </p:cNvSpPr>
          <p:nvPr>
            <p:ph type="sldNum" sz="quarter" idx="12"/>
          </p:nvPr>
        </p:nvSpPr>
        <p:spPr/>
        <p:txBody>
          <a:bodyPr/>
          <a:lstStyle/>
          <a:p>
            <a:fld id="{B3A06EFD-6104-40C0-AF74-1497DA29E842}" type="slidenum">
              <a:rPr lang="en-US" smtClean="0"/>
              <a:t>‹#›</a:t>
            </a:fld>
            <a:endParaRPr lang="en-US"/>
          </a:p>
        </p:txBody>
      </p:sp>
    </p:spTree>
    <p:extLst>
      <p:ext uri="{BB962C8B-B14F-4D97-AF65-F5344CB8AC3E}">
        <p14:creationId xmlns:p14="http://schemas.microsoft.com/office/powerpoint/2010/main" val="152013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EB085-5A04-4A67-8841-6E7F836B00F8}"/>
              </a:ext>
            </a:extLst>
          </p:cNvPr>
          <p:cNvSpPr>
            <a:spLocks noGrp="1"/>
          </p:cNvSpPr>
          <p:nvPr>
            <p:ph type="dt" sz="half" idx="10"/>
          </p:nvPr>
        </p:nvSpPr>
        <p:spPr/>
        <p:txBody>
          <a:bodyPr/>
          <a:lstStyle/>
          <a:p>
            <a:fld id="{AEA87938-5B4F-4EFC-8763-7318C5A45AE9}" type="datetimeFigureOut">
              <a:rPr lang="en-US" smtClean="0"/>
              <a:t>2/26/2021</a:t>
            </a:fld>
            <a:endParaRPr lang="en-US"/>
          </a:p>
        </p:txBody>
      </p:sp>
      <p:sp>
        <p:nvSpPr>
          <p:cNvPr id="3" name="Footer Placeholder 2">
            <a:extLst>
              <a:ext uri="{FF2B5EF4-FFF2-40B4-BE49-F238E27FC236}">
                <a16:creationId xmlns:a16="http://schemas.microsoft.com/office/drawing/2014/main" id="{12E7B95F-0B71-4C2B-8747-5E65C8D73E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A51846-9E1A-4E9F-83B2-0C49C3580EF3}"/>
              </a:ext>
            </a:extLst>
          </p:cNvPr>
          <p:cNvSpPr>
            <a:spLocks noGrp="1"/>
          </p:cNvSpPr>
          <p:nvPr>
            <p:ph type="sldNum" sz="quarter" idx="12"/>
          </p:nvPr>
        </p:nvSpPr>
        <p:spPr/>
        <p:txBody>
          <a:bodyPr/>
          <a:lstStyle/>
          <a:p>
            <a:fld id="{B3A06EFD-6104-40C0-AF74-1497DA29E842}" type="slidenum">
              <a:rPr lang="en-US" smtClean="0"/>
              <a:t>‹#›</a:t>
            </a:fld>
            <a:endParaRPr lang="en-US"/>
          </a:p>
        </p:txBody>
      </p:sp>
    </p:spTree>
    <p:extLst>
      <p:ext uri="{BB962C8B-B14F-4D97-AF65-F5344CB8AC3E}">
        <p14:creationId xmlns:p14="http://schemas.microsoft.com/office/powerpoint/2010/main" val="4985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1BE1-D4E9-4D06-A212-3DEBFEE0F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2B2401-E8A0-4718-AE4E-6F2D67F3B1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68624B-38FB-4AC4-92F5-4956035C2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D2C8F3-A46B-439D-8A0B-7408092B64A6}"/>
              </a:ext>
            </a:extLst>
          </p:cNvPr>
          <p:cNvSpPr>
            <a:spLocks noGrp="1"/>
          </p:cNvSpPr>
          <p:nvPr>
            <p:ph type="dt" sz="half" idx="10"/>
          </p:nvPr>
        </p:nvSpPr>
        <p:spPr/>
        <p:txBody>
          <a:bodyPr/>
          <a:lstStyle/>
          <a:p>
            <a:fld id="{AEA87938-5B4F-4EFC-8763-7318C5A45AE9}" type="datetimeFigureOut">
              <a:rPr lang="en-US" smtClean="0"/>
              <a:t>2/26/2021</a:t>
            </a:fld>
            <a:endParaRPr lang="en-US"/>
          </a:p>
        </p:txBody>
      </p:sp>
      <p:sp>
        <p:nvSpPr>
          <p:cNvPr id="6" name="Footer Placeholder 5">
            <a:extLst>
              <a:ext uri="{FF2B5EF4-FFF2-40B4-BE49-F238E27FC236}">
                <a16:creationId xmlns:a16="http://schemas.microsoft.com/office/drawing/2014/main" id="{1F0A32CF-29E0-499E-B1A8-2120CC9AF1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F1136-A0E6-4512-8D68-E68599626875}"/>
              </a:ext>
            </a:extLst>
          </p:cNvPr>
          <p:cNvSpPr>
            <a:spLocks noGrp="1"/>
          </p:cNvSpPr>
          <p:nvPr>
            <p:ph type="sldNum" sz="quarter" idx="12"/>
          </p:nvPr>
        </p:nvSpPr>
        <p:spPr/>
        <p:txBody>
          <a:bodyPr/>
          <a:lstStyle/>
          <a:p>
            <a:fld id="{B3A06EFD-6104-40C0-AF74-1497DA29E842}" type="slidenum">
              <a:rPr lang="en-US" smtClean="0"/>
              <a:t>‹#›</a:t>
            </a:fld>
            <a:endParaRPr lang="en-US"/>
          </a:p>
        </p:txBody>
      </p:sp>
    </p:spTree>
    <p:extLst>
      <p:ext uri="{BB962C8B-B14F-4D97-AF65-F5344CB8AC3E}">
        <p14:creationId xmlns:p14="http://schemas.microsoft.com/office/powerpoint/2010/main" val="260498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4C5BA-95CB-419B-8B5B-F99A1BFCF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1FF6E7-9E43-477F-BED5-69ECD86745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A1BD00-F8E1-435F-8166-9E4264582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2766BC-EFD0-4559-B81C-374D77DE9EFE}"/>
              </a:ext>
            </a:extLst>
          </p:cNvPr>
          <p:cNvSpPr>
            <a:spLocks noGrp="1"/>
          </p:cNvSpPr>
          <p:nvPr>
            <p:ph type="dt" sz="half" idx="10"/>
          </p:nvPr>
        </p:nvSpPr>
        <p:spPr/>
        <p:txBody>
          <a:bodyPr/>
          <a:lstStyle/>
          <a:p>
            <a:fld id="{AEA87938-5B4F-4EFC-8763-7318C5A45AE9}" type="datetimeFigureOut">
              <a:rPr lang="en-US" smtClean="0"/>
              <a:t>2/26/2021</a:t>
            </a:fld>
            <a:endParaRPr lang="en-US"/>
          </a:p>
        </p:txBody>
      </p:sp>
      <p:sp>
        <p:nvSpPr>
          <p:cNvPr id="6" name="Footer Placeholder 5">
            <a:extLst>
              <a:ext uri="{FF2B5EF4-FFF2-40B4-BE49-F238E27FC236}">
                <a16:creationId xmlns:a16="http://schemas.microsoft.com/office/drawing/2014/main" id="{5BAC46E9-5AFD-4DA2-A984-057FCDDABB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D52B9-36C0-4A61-9E3B-0AFBDCD68E84}"/>
              </a:ext>
            </a:extLst>
          </p:cNvPr>
          <p:cNvSpPr>
            <a:spLocks noGrp="1"/>
          </p:cNvSpPr>
          <p:nvPr>
            <p:ph type="sldNum" sz="quarter" idx="12"/>
          </p:nvPr>
        </p:nvSpPr>
        <p:spPr/>
        <p:txBody>
          <a:bodyPr/>
          <a:lstStyle/>
          <a:p>
            <a:fld id="{B3A06EFD-6104-40C0-AF74-1497DA29E842}" type="slidenum">
              <a:rPr lang="en-US" smtClean="0"/>
              <a:t>‹#›</a:t>
            </a:fld>
            <a:endParaRPr lang="en-US"/>
          </a:p>
        </p:txBody>
      </p:sp>
    </p:spTree>
    <p:extLst>
      <p:ext uri="{BB962C8B-B14F-4D97-AF65-F5344CB8AC3E}">
        <p14:creationId xmlns:p14="http://schemas.microsoft.com/office/powerpoint/2010/main" val="92953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D9A131-9C31-41EB-ABA3-18FD7975B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C6D9C4-A7F5-441C-8E80-9384B8F71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16749-4DA2-48A9-8C38-329C49EBB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7938-5B4F-4EFC-8763-7318C5A45AE9}" type="datetimeFigureOut">
              <a:rPr lang="en-US" smtClean="0"/>
              <a:t>2/26/2021</a:t>
            </a:fld>
            <a:endParaRPr lang="en-US"/>
          </a:p>
        </p:txBody>
      </p:sp>
      <p:sp>
        <p:nvSpPr>
          <p:cNvPr id="5" name="Footer Placeholder 4">
            <a:extLst>
              <a:ext uri="{FF2B5EF4-FFF2-40B4-BE49-F238E27FC236}">
                <a16:creationId xmlns:a16="http://schemas.microsoft.com/office/drawing/2014/main" id="{66E30CD8-85DB-43A0-A7FB-8EEDEADD4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1F2E7A-4108-40D0-9F2C-DF2C7F6BE4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06EFD-6104-40C0-AF74-1497DA29E842}" type="slidenum">
              <a:rPr lang="en-US" smtClean="0"/>
              <a:t>‹#›</a:t>
            </a:fld>
            <a:endParaRPr lang="en-US"/>
          </a:p>
        </p:txBody>
      </p:sp>
    </p:spTree>
    <p:extLst>
      <p:ext uri="{BB962C8B-B14F-4D97-AF65-F5344CB8AC3E}">
        <p14:creationId xmlns:p14="http://schemas.microsoft.com/office/powerpoint/2010/main" val="1759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68DD-83C6-42ED-98E0-01413032FD53}"/>
              </a:ext>
            </a:extLst>
          </p:cNvPr>
          <p:cNvSpPr>
            <a:spLocks noGrp="1"/>
          </p:cNvSpPr>
          <p:nvPr>
            <p:ph type="ctrTitle"/>
          </p:nvPr>
        </p:nvSpPr>
        <p:spPr/>
        <p:txBody>
          <a:bodyPr>
            <a:normAutofit fontScale="90000"/>
          </a:bodyPr>
          <a:lstStyle/>
          <a:p>
            <a:r>
              <a:rPr lang="en-US" b="1" dirty="0"/>
              <a:t>DOCUMENTING A COMPLETE QUARTERLY CONVERSATION IN EPMA</a:t>
            </a:r>
            <a:endParaRPr lang="en-US" dirty="0"/>
          </a:p>
        </p:txBody>
      </p:sp>
      <p:sp>
        <p:nvSpPr>
          <p:cNvPr id="3" name="Subtitle 2">
            <a:extLst>
              <a:ext uri="{FF2B5EF4-FFF2-40B4-BE49-F238E27FC236}">
                <a16:creationId xmlns:a16="http://schemas.microsoft.com/office/drawing/2014/main" id="{AFB9ECC4-47B1-4E3B-8DC1-416A070DB382}"/>
              </a:ext>
            </a:extLst>
          </p:cNvPr>
          <p:cNvSpPr>
            <a:spLocks noGrp="1"/>
          </p:cNvSpPr>
          <p:nvPr>
            <p:ph type="subTitle" idx="1"/>
          </p:nvPr>
        </p:nvSpPr>
        <p:spPr/>
        <p:txBody>
          <a:bodyPr/>
          <a:lstStyle/>
          <a:p>
            <a:r>
              <a:rPr lang="en-US" dirty="0"/>
              <a:t>This section covers how to document Quarterly Conversations in EPMA</a:t>
            </a:r>
          </a:p>
        </p:txBody>
      </p:sp>
    </p:spTree>
    <p:extLst>
      <p:ext uri="{BB962C8B-B14F-4D97-AF65-F5344CB8AC3E}">
        <p14:creationId xmlns:p14="http://schemas.microsoft.com/office/powerpoint/2010/main" val="1133746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FDF8-4F42-45DD-BDFE-1F3CB8B359C9}"/>
              </a:ext>
            </a:extLst>
          </p:cNvPr>
          <p:cNvSpPr>
            <a:spLocks noGrp="1"/>
          </p:cNvSpPr>
          <p:nvPr>
            <p:ph type="title"/>
          </p:nvPr>
        </p:nvSpPr>
        <p:spPr/>
        <p:txBody>
          <a:bodyPr>
            <a:normAutofit/>
          </a:bodyPr>
          <a:lstStyle/>
          <a:p>
            <a:r>
              <a:rPr lang="en-US" sz="2800" b="1" dirty="0">
                <a:solidFill>
                  <a:srgbClr val="0A0A0A"/>
                </a:solidFill>
                <a:latin typeface="Montserrat"/>
              </a:rPr>
              <a:t>Step 9</a:t>
            </a:r>
            <a:r>
              <a:rPr lang="en-US" sz="2800" dirty="0">
                <a:solidFill>
                  <a:srgbClr val="0A0A0A"/>
                </a:solidFill>
                <a:latin typeface="Montserrat"/>
              </a:rPr>
              <a:t>.  The next tab is Attached Files.  Here you can click on the </a:t>
            </a:r>
            <a:r>
              <a:rPr lang="en-US" sz="2800" b="1" dirty="0">
                <a:solidFill>
                  <a:srgbClr val="0A0A0A"/>
                </a:solidFill>
                <a:latin typeface="Montserrat"/>
              </a:rPr>
              <a:t>Attachment Hyperlink </a:t>
            </a:r>
            <a:r>
              <a:rPr lang="en-US" sz="2800" dirty="0">
                <a:solidFill>
                  <a:srgbClr val="0A0A0A"/>
                </a:solidFill>
                <a:latin typeface="Montserrat"/>
              </a:rPr>
              <a:t>to view any attachments currently uploaded to the plan.  Click </a:t>
            </a:r>
            <a:r>
              <a:rPr lang="en-US" sz="2800" b="1" dirty="0">
                <a:solidFill>
                  <a:srgbClr val="0A0A0A"/>
                </a:solidFill>
                <a:latin typeface="Montserrat"/>
              </a:rPr>
              <a:t>Next</a:t>
            </a:r>
            <a:r>
              <a:rPr lang="en-US" sz="2800" dirty="0">
                <a:solidFill>
                  <a:srgbClr val="0A0A0A"/>
                </a:solidFill>
                <a:latin typeface="Montserrat"/>
              </a:rPr>
              <a:t> to continue.</a:t>
            </a:r>
            <a:endParaRPr lang="en-US" sz="2800" dirty="0"/>
          </a:p>
        </p:txBody>
      </p:sp>
      <p:pic>
        <p:nvPicPr>
          <p:cNvPr id="9218" name="Picture 2" descr="https://ehrapps.usda.gov/media/filer_public_thumbnails/filer_public/3a/11/3a11eeb6-bcfe-4cca-ad75-83f0403130e9/quarterlyconvo_9.png__1179x367_q85_subsampling-2.png">
            <a:extLst>
              <a:ext uri="{FF2B5EF4-FFF2-40B4-BE49-F238E27FC236}">
                <a16:creationId xmlns:a16="http://schemas.microsoft.com/office/drawing/2014/main" id="{1813C78F-ADFB-45C6-869E-176334DF0B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364642"/>
            <a:ext cx="10515600" cy="327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1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04E8-CC6E-4D86-994B-B34A8EFC15A9}"/>
              </a:ext>
            </a:extLst>
          </p:cNvPr>
          <p:cNvSpPr>
            <a:spLocks noGrp="1"/>
          </p:cNvSpPr>
          <p:nvPr>
            <p:ph type="title"/>
          </p:nvPr>
        </p:nvSpPr>
        <p:spPr/>
        <p:txBody>
          <a:bodyPr>
            <a:normAutofit fontScale="90000"/>
          </a:bodyPr>
          <a:lstStyle/>
          <a:p>
            <a:r>
              <a:rPr lang="en-US" sz="2800" b="1" dirty="0">
                <a:solidFill>
                  <a:srgbClr val="0A0A0A"/>
                </a:solidFill>
                <a:latin typeface="Montserrat"/>
              </a:rPr>
              <a:t>Step 10</a:t>
            </a:r>
            <a:r>
              <a:rPr lang="en-US" sz="2800" dirty="0">
                <a:solidFill>
                  <a:srgbClr val="0A0A0A"/>
                </a:solidFill>
                <a:latin typeface="Montserrat"/>
              </a:rPr>
              <a:t>.  The final tab is Notes.  Click on </a:t>
            </a:r>
            <a:r>
              <a:rPr lang="en-US" sz="2800" b="1" dirty="0">
                <a:solidFill>
                  <a:srgbClr val="0A0A0A"/>
                </a:solidFill>
                <a:latin typeface="Montserrat"/>
              </a:rPr>
              <a:t>Add Note</a:t>
            </a:r>
            <a:r>
              <a:rPr lang="en-US" sz="2800" dirty="0">
                <a:solidFill>
                  <a:srgbClr val="0A0A0A"/>
                </a:solidFill>
                <a:latin typeface="Montserrat"/>
              </a:rPr>
              <a:t> to add a note around the performance discussion into the system. This works in the same manner as adding notes during the Log Signatures or Log IDP actions and is optional. Notes entered here will not print on the employee's plan.</a:t>
            </a:r>
            <a:endParaRPr lang="en-US" sz="2800" dirty="0"/>
          </a:p>
        </p:txBody>
      </p:sp>
      <p:pic>
        <p:nvPicPr>
          <p:cNvPr id="10242" name="Picture 2" descr="https://ehrapps.usda.gov/media/filer_public_thumbnails/filer_public/4f/5b/4f5b362a-4207-4185-959e-09cabf9b0477/quarterlyreview9.png__1178x335_q85_subsampling-2.png">
            <a:extLst>
              <a:ext uri="{FF2B5EF4-FFF2-40B4-BE49-F238E27FC236}">
                <a16:creationId xmlns:a16="http://schemas.microsoft.com/office/drawing/2014/main" id="{84EEFD63-0710-4B63-BA6E-92F43122B4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506079"/>
            <a:ext cx="10515600" cy="299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3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5DCC-879E-4A49-8B8C-0F203B9A2A04}"/>
              </a:ext>
            </a:extLst>
          </p:cNvPr>
          <p:cNvSpPr>
            <a:spLocks noGrp="1"/>
          </p:cNvSpPr>
          <p:nvPr>
            <p:ph type="title"/>
          </p:nvPr>
        </p:nvSpPr>
        <p:spPr/>
        <p:txBody>
          <a:bodyPr>
            <a:normAutofit/>
          </a:bodyPr>
          <a:lstStyle/>
          <a:p>
            <a:r>
              <a:rPr lang="en-US" sz="2800" b="1" dirty="0">
                <a:solidFill>
                  <a:srgbClr val="0A0A0A"/>
                </a:solidFill>
                <a:latin typeface="Montserrat"/>
              </a:rPr>
              <a:t>Step 11</a:t>
            </a:r>
            <a:r>
              <a:rPr lang="en-US" sz="2800" dirty="0">
                <a:solidFill>
                  <a:srgbClr val="0A0A0A"/>
                </a:solidFill>
                <a:latin typeface="Montserrat"/>
              </a:rPr>
              <a:t>.  Enter in the text for the note.  Click </a:t>
            </a:r>
            <a:r>
              <a:rPr lang="en-US" sz="2800" b="1" dirty="0">
                <a:solidFill>
                  <a:srgbClr val="0A0A0A"/>
                </a:solidFill>
                <a:latin typeface="Montserrat"/>
              </a:rPr>
              <a:t>Add</a:t>
            </a:r>
            <a:r>
              <a:rPr lang="en-US" sz="2800" dirty="0">
                <a:solidFill>
                  <a:srgbClr val="0A0A0A"/>
                </a:solidFill>
                <a:latin typeface="Montserrat"/>
              </a:rPr>
              <a:t>.</a:t>
            </a:r>
            <a:endParaRPr lang="en-US" sz="2800" dirty="0"/>
          </a:p>
        </p:txBody>
      </p:sp>
      <p:pic>
        <p:nvPicPr>
          <p:cNvPr id="11266" name="Picture 2" descr="https://ehrapps.usda.gov/media/filer_public_thumbnails/filer_public/ce/f6/cef6be9b-0c02-4075-944e-1c63f81dafdb/quarterlyreview10.png__1006x457_q85_subsampling-2.png">
            <a:extLst>
              <a:ext uri="{FF2B5EF4-FFF2-40B4-BE49-F238E27FC236}">
                <a16:creationId xmlns:a16="http://schemas.microsoft.com/office/drawing/2014/main" id="{B0B29A06-5268-46EB-AF74-7E4DC07897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6672" y="1825625"/>
            <a:ext cx="957865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29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B938-67B6-4C20-A32C-F60FE543F55E}"/>
              </a:ext>
            </a:extLst>
          </p:cNvPr>
          <p:cNvSpPr>
            <a:spLocks noGrp="1"/>
          </p:cNvSpPr>
          <p:nvPr>
            <p:ph type="title"/>
          </p:nvPr>
        </p:nvSpPr>
        <p:spPr/>
        <p:txBody>
          <a:bodyPr>
            <a:normAutofit/>
          </a:bodyPr>
          <a:lstStyle/>
          <a:p>
            <a:r>
              <a:rPr lang="en-US" sz="2800" b="1" dirty="0"/>
              <a:t>Step 12</a:t>
            </a:r>
            <a:r>
              <a:rPr lang="en-US" sz="2800" dirty="0"/>
              <a:t>.  Click </a:t>
            </a:r>
            <a:r>
              <a:rPr lang="en-US" sz="2800" b="1" dirty="0"/>
              <a:t>Log</a:t>
            </a:r>
            <a:r>
              <a:rPr lang="en-US" sz="2800" dirty="0"/>
              <a:t> to complete the Quarterly Conversation.</a:t>
            </a:r>
          </a:p>
        </p:txBody>
      </p:sp>
      <p:pic>
        <p:nvPicPr>
          <p:cNvPr id="12290" name="Picture 2" descr="https://ehrapps.usda.gov/media/filer_public_thumbnails/filer_public/6d/32/6d324b3f-1adc-479d-a9dd-4af9169bc0b4/quarterlyconvo_12.png__1038x382_q85_subsampling-2.png">
            <a:extLst>
              <a:ext uri="{FF2B5EF4-FFF2-40B4-BE49-F238E27FC236}">
                <a16:creationId xmlns:a16="http://schemas.microsoft.com/office/drawing/2014/main" id="{7B3463F1-08E5-4846-96E4-222C67BC1B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2525" y="2182019"/>
            <a:ext cx="988695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93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FDE7-B196-422F-8D45-F9204A4EE7D1}"/>
              </a:ext>
            </a:extLst>
          </p:cNvPr>
          <p:cNvSpPr>
            <a:spLocks noGrp="1"/>
          </p:cNvSpPr>
          <p:nvPr>
            <p:ph type="title"/>
          </p:nvPr>
        </p:nvSpPr>
        <p:spPr/>
        <p:txBody>
          <a:bodyPr>
            <a:normAutofit/>
          </a:bodyPr>
          <a:lstStyle/>
          <a:p>
            <a:r>
              <a:rPr lang="en-US" sz="2800" b="1" dirty="0">
                <a:solidFill>
                  <a:srgbClr val="0A0A0A"/>
                </a:solidFill>
                <a:latin typeface="Montserrat"/>
              </a:rPr>
              <a:t>Step 13</a:t>
            </a:r>
            <a:r>
              <a:rPr lang="en-US" sz="2800" dirty="0">
                <a:solidFill>
                  <a:srgbClr val="0A0A0A"/>
                </a:solidFill>
                <a:latin typeface="Montserrat"/>
              </a:rPr>
              <a:t>.  Once the Quarterly Conversation has been logged, the employee will appear on the Q2 Review tab with the action of View/Edit Review.</a:t>
            </a:r>
            <a:endParaRPr lang="en-US" sz="2800" dirty="0"/>
          </a:p>
        </p:txBody>
      </p:sp>
      <p:pic>
        <p:nvPicPr>
          <p:cNvPr id="13314" name="Picture 2" descr="https://ehrapps.usda.gov/media/filer_public_thumbnails/filer_public/f7/f9/f7f9536f-0d68-4921-800a-2f3afdf05250/quarterlyconvo_13.png__1010x565_q85_subsampling-2.png">
            <a:extLst>
              <a:ext uri="{FF2B5EF4-FFF2-40B4-BE49-F238E27FC236}">
                <a16:creationId xmlns:a16="http://schemas.microsoft.com/office/drawing/2014/main" id="{C7184F3B-EC6B-4F03-8300-2AAD5C82C5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914704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44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6FA2-4073-4F7C-8B9D-7986FB99611E}"/>
              </a:ext>
            </a:extLst>
          </p:cNvPr>
          <p:cNvSpPr>
            <a:spLocks noGrp="1"/>
          </p:cNvSpPr>
          <p:nvPr>
            <p:ph type="title"/>
          </p:nvPr>
        </p:nvSpPr>
        <p:spPr/>
        <p:txBody>
          <a:bodyPr>
            <a:normAutofit/>
          </a:bodyPr>
          <a:lstStyle/>
          <a:p>
            <a:r>
              <a:rPr lang="en-US" sz="2800" b="1" dirty="0"/>
              <a:t>Step 1</a:t>
            </a:r>
            <a:r>
              <a:rPr lang="en-US" sz="2800" dirty="0"/>
              <a:t>.  From the EPMA homepage click on the </a:t>
            </a:r>
            <a:r>
              <a:rPr lang="en-US" sz="2800" b="1" dirty="0"/>
              <a:t>Q2 Conversation</a:t>
            </a:r>
            <a:r>
              <a:rPr lang="en-US" sz="2800" dirty="0"/>
              <a:t> tab.</a:t>
            </a:r>
          </a:p>
        </p:txBody>
      </p:sp>
      <p:pic>
        <p:nvPicPr>
          <p:cNvPr id="1026" name="Picture 2" descr="https://ehrapps.usda.gov/media/filer_public_thumbnails/filer_public/ac/f7/acf7ab07-5c1f-4e34-9f35-eafbf38cbdb8/quarterlyconvo_1.png__977x631_q85_subsampling-2.png">
            <a:extLst>
              <a:ext uri="{FF2B5EF4-FFF2-40B4-BE49-F238E27FC236}">
                <a16:creationId xmlns:a16="http://schemas.microsoft.com/office/drawing/2014/main" id="{BE695083-DBA0-44A7-876E-F7DD55BA42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3949" y="1825625"/>
            <a:ext cx="942733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4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96F6-34F6-4455-BA40-ABBEF4A4EB7F}"/>
              </a:ext>
            </a:extLst>
          </p:cNvPr>
          <p:cNvSpPr>
            <a:spLocks noGrp="1"/>
          </p:cNvSpPr>
          <p:nvPr>
            <p:ph type="title"/>
          </p:nvPr>
        </p:nvSpPr>
        <p:spPr/>
        <p:txBody>
          <a:bodyPr>
            <a:normAutofit/>
          </a:bodyPr>
          <a:lstStyle/>
          <a:p>
            <a:r>
              <a:rPr lang="en-US" sz="2800" b="1" dirty="0"/>
              <a:t>Step 2</a:t>
            </a:r>
            <a:r>
              <a:rPr lang="en-US" sz="2800" dirty="0"/>
              <a:t>.  On the Q2 Conversation Tab, you will see employees who are ready for a Q2 Conversation to be logged.</a:t>
            </a:r>
          </a:p>
        </p:txBody>
      </p:sp>
      <p:pic>
        <p:nvPicPr>
          <p:cNvPr id="2050" name="Picture 2" descr="https://ehrapps.usda.gov/media/filer_public_thumbnails/filer_public/b4/fc/b4fc9e5b-9fa0-45bb-8967-2e26e6f6b1ba/quarterlyconvo_2.png__1128x602_q85_subsampling-2.png">
            <a:extLst>
              <a:ext uri="{FF2B5EF4-FFF2-40B4-BE49-F238E27FC236}">
                <a16:creationId xmlns:a16="http://schemas.microsoft.com/office/drawing/2014/main" id="{EAB8BAD4-96D0-496B-9366-8D71970277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2057" y="1941535"/>
            <a:ext cx="1038788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28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35DE-63B5-42CC-AD94-212FF4163336}"/>
              </a:ext>
            </a:extLst>
          </p:cNvPr>
          <p:cNvSpPr>
            <a:spLocks noGrp="1"/>
          </p:cNvSpPr>
          <p:nvPr>
            <p:ph type="title"/>
          </p:nvPr>
        </p:nvSpPr>
        <p:spPr/>
        <p:txBody>
          <a:bodyPr>
            <a:normAutofit/>
          </a:bodyPr>
          <a:lstStyle/>
          <a:p>
            <a:r>
              <a:rPr lang="en-US" sz="2800" b="1" dirty="0"/>
              <a:t>Step 3</a:t>
            </a:r>
            <a:r>
              <a:rPr lang="en-US" sz="2800" dirty="0"/>
              <a:t>.  Once the corresponding quarter begins, the Actions column will display "Log Q2 Conversation". Click on </a:t>
            </a:r>
            <a:r>
              <a:rPr lang="en-US" sz="2800" b="1" dirty="0"/>
              <a:t>Log Q2 Conversation</a:t>
            </a:r>
            <a:r>
              <a:rPr lang="en-US" sz="2800" dirty="0"/>
              <a:t>. </a:t>
            </a:r>
          </a:p>
        </p:txBody>
      </p:sp>
      <p:pic>
        <p:nvPicPr>
          <p:cNvPr id="3074" name="Picture 2" descr="https://ehrapps.usda.gov/media/filer_public_thumbnails/filer_public/b6/81/b681186f-8b34-4bab-8a8d-b2c9a07305e6/quarterlyconvo_3.png__1048x612_q85_subsampling-2.png">
            <a:extLst>
              <a:ext uri="{FF2B5EF4-FFF2-40B4-BE49-F238E27FC236}">
                <a16:creationId xmlns:a16="http://schemas.microsoft.com/office/drawing/2014/main" id="{256ABEFC-641F-4EB7-BD66-ED3B819150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0157" y="1993051"/>
            <a:ext cx="9684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81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4AF6-F616-44D1-8F42-6A4660CE59BC}"/>
              </a:ext>
            </a:extLst>
          </p:cNvPr>
          <p:cNvSpPr>
            <a:spLocks noGrp="1"/>
          </p:cNvSpPr>
          <p:nvPr>
            <p:ph type="title"/>
          </p:nvPr>
        </p:nvSpPr>
        <p:spPr>
          <a:xfrm>
            <a:off x="838200" y="365125"/>
            <a:ext cx="10515600" cy="1875799"/>
          </a:xfrm>
        </p:spPr>
        <p:txBody>
          <a:bodyPr>
            <a:normAutofit fontScale="90000"/>
          </a:bodyPr>
          <a:lstStyle/>
          <a:p>
            <a:r>
              <a:rPr lang="en-US" sz="3100" b="1" dirty="0"/>
              <a:t>Step 4</a:t>
            </a:r>
            <a:r>
              <a:rPr lang="en-US" sz="3100" dirty="0"/>
              <a:t>. A pop up will display that will begin with the Appraisal Info tab.  This allows you to review basic information on the employee and confirm you are documenting the Quarterly Conversation for the correct person.  Click </a:t>
            </a:r>
            <a:r>
              <a:rPr lang="en-US" sz="3100" b="1" dirty="0"/>
              <a:t>Next</a:t>
            </a:r>
            <a:r>
              <a:rPr lang="en-US" b="1" dirty="0"/>
              <a:t>. </a:t>
            </a:r>
            <a:endParaRPr lang="en-US" dirty="0"/>
          </a:p>
        </p:txBody>
      </p:sp>
      <p:pic>
        <p:nvPicPr>
          <p:cNvPr id="4098" name="Picture 2" descr="https://ehrapps.usda.gov/media/filer_public_thumbnails/filer_public/4f/41/4f41deac-afa9-4753-a642-8cafc8f1cc16/quarterlyconvo_4.png__976x361_q85_subsampling-2.png">
            <a:extLst>
              <a:ext uri="{FF2B5EF4-FFF2-40B4-BE49-F238E27FC236}">
                <a16:creationId xmlns:a16="http://schemas.microsoft.com/office/drawing/2014/main" id="{BD1D8521-7A87-4F24-9CC6-69A46E4215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915" y="2333167"/>
            <a:ext cx="10290220"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829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C8D8-CAD1-48DF-ABC7-2D5DB727E06F}"/>
              </a:ext>
            </a:extLst>
          </p:cNvPr>
          <p:cNvSpPr>
            <a:spLocks noGrp="1"/>
          </p:cNvSpPr>
          <p:nvPr>
            <p:ph type="title"/>
          </p:nvPr>
        </p:nvSpPr>
        <p:spPr/>
        <p:txBody>
          <a:bodyPr>
            <a:normAutofit/>
          </a:bodyPr>
          <a:lstStyle/>
          <a:p>
            <a:r>
              <a:rPr lang="en-US" sz="2800" b="1" dirty="0"/>
              <a:t>Step 5</a:t>
            </a:r>
            <a:r>
              <a:rPr lang="en-US" sz="2800" dirty="0"/>
              <a:t>.  The next tab is Log Review.  Click on the </a:t>
            </a:r>
            <a:r>
              <a:rPr lang="en-US" sz="2800" b="1" dirty="0"/>
              <a:t>Status </a:t>
            </a:r>
            <a:r>
              <a:rPr lang="en-US" sz="2800" dirty="0"/>
              <a:t>drop down field.</a:t>
            </a:r>
          </a:p>
        </p:txBody>
      </p:sp>
      <p:pic>
        <p:nvPicPr>
          <p:cNvPr id="5122" name="Picture 2" descr="https://ehrapps.usda.gov/media/filer_public_thumbnails/filer_public/c6/36/c636d136-fbb4-4606-ae18-06d8eb85e2d0/quarterlyconvo_5.png__1093x428_q85_subsampling-2.png">
            <a:extLst>
              <a:ext uri="{FF2B5EF4-FFF2-40B4-BE49-F238E27FC236}">
                <a16:creationId xmlns:a16="http://schemas.microsoft.com/office/drawing/2014/main" id="{15C32539-D13D-4CD0-B756-D2335C2122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0587" y="1962944"/>
            <a:ext cx="10410825"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71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ADA8-9D34-410D-B00F-9BDB5E44EF42}"/>
              </a:ext>
            </a:extLst>
          </p:cNvPr>
          <p:cNvSpPr>
            <a:spLocks noGrp="1"/>
          </p:cNvSpPr>
          <p:nvPr>
            <p:ph type="title"/>
          </p:nvPr>
        </p:nvSpPr>
        <p:spPr>
          <a:xfrm>
            <a:off x="838200" y="365125"/>
            <a:ext cx="10515600" cy="1502312"/>
          </a:xfrm>
        </p:spPr>
        <p:txBody>
          <a:bodyPr>
            <a:normAutofit fontScale="90000"/>
          </a:bodyPr>
          <a:lstStyle/>
          <a:p>
            <a:r>
              <a:rPr lang="en-US" sz="2800" b="1" dirty="0">
                <a:solidFill>
                  <a:srgbClr val="0A0A0A"/>
                </a:solidFill>
                <a:latin typeface="Montserrat"/>
              </a:rPr>
              <a:t>Step 6</a:t>
            </a:r>
            <a:r>
              <a:rPr lang="en-US" sz="2800" dirty="0">
                <a:solidFill>
                  <a:srgbClr val="0A0A0A"/>
                </a:solidFill>
                <a:latin typeface="Montserrat"/>
              </a:rPr>
              <a:t>.  Select </a:t>
            </a:r>
            <a:r>
              <a:rPr lang="en-US" sz="2800" b="1" dirty="0">
                <a:solidFill>
                  <a:srgbClr val="0A0A0A"/>
                </a:solidFill>
                <a:latin typeface="Montserrat"/>
              </a:rPr>
              <a:t>Complete</a:t>
            </a:r>
            <a:r>
              <a:rPr lang="en-US" sz="2800" dirty="0">
                <a:solidFill>
                  <a:srgbClr val="0A0A0A"/>
                </a:solidFill>
                <a:latin typeface="Montserrat"/>
              </a:rPr>
              <a:t> from the Status dropdown.  After choosing Complete, a date field will appear.  Use the date drop down fields to </a:t>
            </a:r>
            <a:r>
              <a:rPr lang="en-US" sz="2800" b="1" dirty="0">
                <a:solidFill>
                  <a:srgbClr val="0A0A0A"/>
                </a:solidFill>
                <a:latin typeface="Montserrat"/>
              </a:rPr>
              <a:t>input the date</a:t>
            </a:r>
            <a:r>
              <a:rPr lang="en-US" sz="2800" dirty="0">
                <a:solidFill>
                  <a:srgbClr val="0A0A0A"/>
                </a:solidFill>
                <a:latin typeface="Montserrat"/>
              </a:rPr>
              <a:t> the conversation was completed with the employee.  The date entered must occur within the quarter you are documenting in order to be accepted. </a:t>
            </a:r>
            <a:endParaRPr lang="en-US" sz="2800" dirty="0"/>
          </a:p>
        </p:txBody>
      </p:sp>
      <p:pic>
        <p:nvPicPr>
          <p:cNvPr id="6146" name="Picture 2" descr="https://ehrapps.usda.gov/media/filer_public_thumbnails/filer_public/ac/e3/ace3b281-59f7-423d-b99e-61d4a6134008/quarterlyconvo_6.png__1105x445_q85_subsampling-2.png">
            <a:extLst>
              <a:ext uri="{FF2B5EF4-FFF2-40B4-BE49-F238E27FC236}">
                <a16:creationId xmlns:a16="http://schemas.microsoft.com/office/drawing/2014/main" id="{68A1CF92-363A-4823-A930-7D7D242A7B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199812"/>
            <a:ext cx="10515600" cy="423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39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1DB1-AEA4-476B-86DF-9BC3526791DE}"/>
              </a:ext>
            </a:extLst>
          </p:cNvPr>
          <p:cNvSpPr>
            <a:spLocks noGrp="1"/>
          </p:cNvSpPr>
          <p:nvPr>
            <p:ph type="title"/>
          </p:nvPr>
        </p:nvSpPr>
        <p:spPr>
          <a:xfrm>
            <a:off x="838200" y="167425"/>
            <a:ext cx="10515600" cy="2112136"/>
          </a:xfrm>
        </p:spPr>
        <p:txBody>
          <a:bodyPr>
            <a:normAutofit fontScale="90000"/>
          </a:bodyPr>
          <a:lstStyle/>
          <a:p>
            <a:r>
              <a:rPr lang="en-US" sz="2800" b="1" dirty="0">
                <a:solidFill>
                  <a:srgbClr val="0A0A0A"/>
                </a:solidFill>
                <a:latin typeface="Montserrat"/>
              </a:rPr>
              <a:t>Step 7</a:t>
            </a:r>
            <a:r>
              <a:rPr lang="en-US" sz="2800" dirty="0">
                <a:solidFill>
                  <a:srgbClr val="0A0A0A"/>
                </a:solidFill>
                <a:latin typeface="Montserrat"/>
              </a:rPr>
              <a:t>. If the conversation is not complete, select </a:t>
            </a:r>
            <a:r>
              <a:rPr lang="en-US" sz="2800" b="1" dirty="0">
                <a:solidFill>
                  <a:srgbClr val="0A0A0A"/>
                </a:solidFill>
                <a:latin typeface="Montserrat"/>
              </a:rPr>
              <a:t>Incomplete</a:t>
            </a:r>
            <a:r>
              <a:rPr lang="en-US" sz="2800" dirty="0">
                <a:solidFill>
                  <a:srgbClr val="0A0A0A"/>
                </a:solidFill>
                <a:latin typeface="Montserrat"/>
              </a:rPr>
              <a:t> as the status.  Once Incomplete has been selected as the Status, two additional fields will appear.  Click on the </a:t>
            </a:r>
            <a:r>
              <a:rPr lang="en-US" sz="2800" b="1" dirty="0">
                <a:solidFill>
                  <a:srgbClr val="0A0A0A"/>
                </a:solidFill>
                <a:latin typeface="Montserrat"/>
              </a:rPr>
              <a:t>Reason </a:t>
            </a:r>
            <a:r>
              <a:rPr lang="en-US" sz="2800" dirty="0">
                <a:solidFill>
                  <a:srgbClr val="0A0A0A"/>
                </a:solidFill>
                <a:latin typeface="Montserrat"/>
              </a:rPr>
              <a:t>drop down and select the appropriate reason for the Incomplete status from the choices provided. In the Explanation field </a:t>
            </a:r>
            <a:r>
              <a:rPr lang="en-US" sz="2800" b="1" dirty="0">
                <a:solidFill>
                  <a:srgbClr val="0A0A0A"/>
                </a:solidFill>
                <a:latin typeface="Montserrat"/>
              </a:rPr>
              <a:t>enter</a:t>
            </a:r>
            <a:r>
              <a:rPr lang="en-US" sz="2800" dirty="0">
                <a:solidFill>
                  <a:srgbClr val="0A0A0A"/>
                </a:solidFill>
                <a:latin typeface="Montserrat"/>
              </a:rPr>
              <a:t> any additional context to provide clarity for the Incomplete status.</a:t>
            </a:r>
            <a:endParaRPr lang="en-US" sz="2800" dirty="0"/>
          </a:p>
        </p:txBody>
      </p:sp>
      <p:pic>
        <p:nvPicPr>
          <p:cNvPr id="7170" name="Picture 2" descr="https://ehrapps.usda.gov/media/filer_public_thumbnails/filer_public/f1/bc/f1bc5d12-dc82-4462-b8b7-a6a7e24e0d52/quarterlyconvo_7.png__981x527_q85_subsampling-2.png">
            <a:extLst>
              <a:ext uri="{FF2B5EF4-FFF2-40B4-BE49-F238E27FC236}">
                <a16:creationId xmlns:a16="http://schemas.microsoft.com/office/drawing/2014/main" id="{21FF3D3E-44C3-4DDA-8C81-08D8B6185A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3037" y="2279561"/>
            <a:ext cx="10071277"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13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772D-C4E4-4C68-A945-6E3AD1735847}"/>
              </a:ext>
            </a:extLst>
          </p:cNvPr>
          <p:cNvSpPr>
            <a:spLocks noGrp="1"/>
          </p:cNvSpPr>
          <p:nvPr>
            <p:ph type="title"/>
          </p:nvPr>
        </p:nvSpPr>
        <p:spPr/>
        <p:txBody>
          <a:bodyPr/>
          <a:lstStyle/>
          <a:p>
            <a:r>
              <a:rPr lang="en-US" b="1" dirty="0"/>
              <a:t>Step 8</a:t>
            </a:r>
            <a:r>
              <a:rPr lang="en-US" dirty="0"/>
              <a:t>.  Click </a:t>
            </a:r>
            <a:r>
              <a:rPr lang="en-US" b="1" dirty="0"/>
              <a:t>Next</a:t>
            </a:r>
            <a:r>
              <a:rPr lang="en-US" dirty="0"/>
              <a:t>.</a:t>
            </a:r>
          </a:p>
        </p:txBody>
      </p:sp>
      <p:pic>
        <p:nvPicPr>
          <p:cNvPr id="8194" name="Picture 2" descr="https://ehrapps.usda.gov/media/filer_public_thumbnails/filer_public/2a/a3/2aa3f04c-6a75-4e8f-b404-67f71f41152e/quarterlyconvo_8.png__1105x429_q85_subsampling-2.png">
            <a:extLst>
              <a:ext uri="{FF2B5EF4-FFF2-40B4-BE49-F238E27FC236}">
                <a16:creationId xmlns:a16="http://schemas.microsoft.com/office/drawing/2014/main" id="{9B1A878B-3725-4603-AEDD-313A790F28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60030"/>
            <a:ext cx="10515600" cy="408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19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CA3AAA5333614F9B79C7228EC3F3F5" ma:contentTypeVersion="13" ma:contentTypeDescription="Create a new document." ma:contentTypeScope="" ma:versionID="005d85a8c055b75d209d74879bfc8036">
  <xsd:schema xmlns:xsd="http://www.w3.org/2001/XMLSchema" xmlns:xs="http://www.w3.org/2001/XMLSchema" xmlns:p="http://schemas.microsoft.com/office/2006/metadata/properties" xmlns:ns1="http://schemas.microsoft.com/sharepoint/v3" xmlns:ns3="aed8dcae-f871-403e-b56d-3e1d7a472e22" xmlns:ns4="9c3364b0-f674-4110-bca4-334f577b1f01" targetNamespace="http://schemas.microsoft.com/office/2006/metadata/properties" ma:root="true" ma:fieldsID="e6ff6d90acb87233d269bb6138be267a" ns1:_="" ns3:_="" ns4:_="">
    <xsd:import namespace="http://schemas.microsoft.com/sharepoint/v3"/>
    <xsd:import namespace="aed8dcae-f871-403e-b56d-3e1d7a472e22"/>
    <xsd:import namespace="9c3364b0-f674-4110-bca4-334f577b1f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d8dcae-f871-403e-b56d-3e1d7a472e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3364b0-f674-4110-bca4-334f577b1f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1A09558-41B5-4CF5-BDD2-66C3F67B88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d8dcae-f871-403e-b56d-3e1d7a472e22"/>
    <ds:schemaRef ds:uri="9c3364b0-f674-4110-bca4-334f577b1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9D5387-B45D-475D-BA7B-046133565328}">
  <ds:schemaRefs>
    <ds:schemaRef ds:uri="http://schemas.microsoft.com/sharepoint/v3/contenttype/forms"/>
  </ds:schemaRefs>
</ds:datastoreItem>
</file>

<file path=customXml/itemProps3.xml><?xml version="1.0" encoding="utf-8"?>
<ds:datastoreItem xmlns:ds="http://schemas.openxmlformats.org/officeDocument/2006/customXml" ds:itemID="{F0AB4811-BCC9-47F4-AE1D-C67786D1B9F9}">
  <ds:schemaRefs>
    <ds:schemaRef ds:uri="http://schemas.microsoft.com/sharepoint/v3"/>
    <ds:schemaRef ds:uri="http://schemas.microsoft.com/office/2006/documentManagement/types"/>
    <ds:schemaRef ds:uri="http://schemas.microsoft.com/office/2006/metadata/properties"/>
    <ds:schemaRef ds:uri="http://purl.org/dc/dcmitype/"/>
    <ds:schemaRef ds:uri="http://purl.org/dc/elements/1.1/"/>
    <ds:schemaRef ds:uri="http://www.w3.org/XML/1998/namespace"/>
    <ds:schemaRef ds:uri="http://schemas.openxmlformats.org/package/2006/metadata/core-properties"/>
    <ds:schemaRef ds:uri="http://schemas.microsoft.com/office/infopath/2007/PartnerControls"/>
    <ds:schemaRef ds:uri="9c3364b0-f674-4110-bca4-334f577b1f01"/>
    <ds:schemaRef ds:uri="aed8dcae-f871-403e-b56d-3e1d7a472e22"/>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TotalTime>
  <Words>497</Words>
  <Application>Microsoft Office PowerPoint</Application>
  <PresentationFormat>Widescreen</PresentationFormat>
  <Paragraphs>15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Montserrat</vt:lpstr>
      <vt:lpstr>Office Theme</vt:lpstr>
      <vt:lpstr>DOCUMENTING A COMPLETE QUARTERLY CONVERSATION IN EPMA</vt:lpstr>
      <vt:lpstr>Step 1.  From the EPMA homepage click on the Q2 Conversation tab.</vt:lpstr>
      <vt:lpstr>Step 2.  On the Q2 Conversation Tab, you will see employees who are ready for a Q2 Conversation to be logged.</vt:lpstr>
      <vt:lpstr>Step 3.  Once the corresponding quarter begins, the Actions column will display "Log Q2 Conversation". Click on Log Q2 Conversation. </vt:lpstr>
      <vt:lpstr>Step 4. A pop up will display that will begin with the Appraisal Info tab.  This allows you to review basic information on the employee and confirm you are documenting the Quarterly Conversation for the correct person.  Click Next. </vt:lpstr>
      <vt:lpstr>Step 5.  The next tab is Log Review.  Click on the Status drop down field.</vt:lpstr>
      <vt:lpstr>Step 6.  Select Complete from the Status dropdown.  After choosing Complete, a date field will appear.  Use the date drop down fields to input the date the conversation was completed with the employee.  The date entered must occur within the quarter you are documenting in order to be accepted. </vt:lpstr>
      <vt:lpstr>Step 7. If the conversation is not complete, select Incomplete as the status.  Once Incomplete has been selected as the Status, two additional fields will appear.  Click on the Reason drop down and select the appropriate reason for the Incomplete status from the choices provided. In the Explanation field enter any additional context to provide clarity for the Incomplete status.</vt:lpstr>
      <vt:lpstr>Step 8.  Click Next.</vt:lpstr>
      <vt:lpstr>Step 9.  The next tab is Attached Files.  Here you can click on the Attachment Hyperlink to view any attachments currently uploaded to the plan.  Click Next to continue.</vt:lpstr>
      <vt:lpstr>Step 10.  The final tab is Notes.  Click on Add Note to add a note around the performance discussion into the system. This works in the same manner as adding notes during the Log Signatures or Log IDP actions and is optional. Notes entered here will not print on the employee's plan.</vt:lpstr>
      <vt:lpstr>Step 11.  Enter in the text for the note.  Click Add.</vt:lpstr>
      <vt:lpstr>Step 12.  Click Log to complete the Quarterly Conversation.</vt:lpstr>
      <vt:lpstr>Step 13.  Once the Quarterly Conversation has been logged, the employee will appear on the Q2 Review tab with the action of View/Edit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DOCUMENTING A COMPLETE QUARTERLY CONVERSATION IN EPMA</dc:title>
  <dc:creator>Erika Stoltz</dc:creator>
  <cp:lastModifiedBy>Stoltz, Erika - ARS</cp:lastModifiedBy>
  <cp:revision>2</cp:revision>
  <dcterms:created xsi:type="dcterms:W3CDTF">2021-02-26T16:47:48Z</dcterms:created>
  <dcterms:modified xsi:type="dcterms:W3CDTF">2021-02-26T16:52:58Z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0x01010053CA3AAA5333614F9B79C7228EC3F3F5</vt:lpwstr>
  </property>
</Properties>
</file>