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1254" r:id="rId2"/>
    <p:sldId id="700" r:id="rId3"/>
    <p:sldId id="1255" r:id="rId4"/>
    <p:sldId id="1256" r:id="rId5"/>
    <p:sldId id="265" r:id="rId6"/>
    <p:sldId id="699" r:id="rId7"/>
    <p:sldId id="1257" r:id="rId8"/>
    <p:sldId id="260" r:id="rId9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32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5"/>
          </a:xfrm>
          <a:prstGeom prst="rect">
            <a:avLst/>
          </a:prstGeom>
        </p:spPr>
        <p:txBody>
          <a:bodyPr vert="horz" lIns="94229" tIns="47115" rIns="94229" bIns="471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5"/>
          </a:xfrm>
          <a:prstGeom prst="rect">
            <a:avLst/>
          </a:prstGeom>
        </p:spPr>
        <p:txBody>
          <a:bodyPr vert="horz" lIns="94229" tIns="47115" rIns="94229" bIns="47115" rtlCol="0"/>
          <a:lstStyle>
            <a:lvl1pPr algn="r">
              <a:defRPr sz="1200"/>
            </a:lvl1pPr>
          </a:lstStyle>
          <a:p>
            <a:fld id="{7EA161BB-8E4C-4FAA-92E8-D1C86DFAFF71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5" rIns="94229" bIns="471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2"/>
          </a:xfrm>
          <a:prstGeom prst="rect">
            <a:avLst/>
          </a:prstGeom>
        </p:spPr>
        <p:txBody>
          <a:bodyPr vert="horz" lIns="94229" tIns="47115" rIns="94229" bIns="471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4"/>
          </a:xfrm>
          <a:prstGeom prst="rect">
            <a:avLst/>
          </a:prstGeom>
        </p:spPr>
        <p:txBody>
          <a:bodyPr vert="horz" lIns="94229" tIns="47115" rIns="94229" bIns="471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4"/>
          </a:xfrm>
          <a:prstGeom prst="rect">
            <a:avLst/>
          </a:prstGeom>
        </p:spPr>
        <p:txBody>
          <a:bodyPr vert="horz" lIns="94229" tIns="47115" rIns="94229" bIns="47115" rtlCol="0" anchor="b"/>
          <a:lstStyle>
            <a:lvl1pPr algn="r">
              <a:defRPr sz="1200"/>
            </a:lvl1pPr>
          </a:lstStyle>
          <a:p>
            <a:fld id="{C0436AC7-CB24-4DC3-B682-A138DC53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88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36AC7-CB24-4DC3-B682-A138DC538E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63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57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1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6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42892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05656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0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1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90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1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2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92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47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59D4D-70DA-452F-9296-DC0D0FBEEFE1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5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5BCDB52-BB2E-6F32-27D8-AE12845D94A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77334" y="829733"/>
            <a:ext cx="7789333" cy="1722967"/>
          </a:xfrm>
        </p:spPr>
        <p:txBody>
          <a:bodyPr>
            <a:normAutofit/>
          </a:bodyPr>
          <a:lstStyle/>
          <a:p>
            <a:r>
              <a:rPr lang="en-US" sz="2800" b="1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Applying advanced phenotypic and genomic tools to improve flavor, nutrition, and production traits in carrot</a:t>
            </a:r>
            <a:endParaRPr lang="en-US" alt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8251C8B-3BAE-94A2-5BBC-C7529AA8FCD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9429" y="2739188"/>
            <a:ext cx="8298037" cy="2099733"/>
          </a:xfrm>
        </p:spPr>
        <p:txBody>
          <a:bodyPr/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U.S. Department of Agriculture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National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Institute of Food and Agriculture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Specialty Crops Research  Initiative Award 2022-51181-38321</a:t>
            </a:r>
          </a:p>
          <a:p>
            <a:pPr eaLnBrk="1" hangingPunct="1"/>
            <a:endParaRPr lang="en-US" altLang="en-US" sz="2133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4" descr="020">
            <a:extLst>
              <a:ext uri="{FF2B5EF4-FFF2-40B4-BE49-F238E27FC236}">
                <a16:creationId xmlns:a16="http://schemas.microsoft.com/office/drawing/2014/main" id="{8544AD4E-0A48-3A11-96F0-56764FD1D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4802826"/>
            <a:ext cx="2345267" cy="176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6E1B7F-5D9A-86D5-D32E-2C346434B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11" y="4838921"/>
            <a:ext cx="2600990" cy="176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D625EB-83F3-C998-95F2-89E510FC48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00"/>
          <a:stretch/>
        </p:blipFill>
        <p:spPr bwMode="auto">
          <a:xfrm>
            <a:off x="3047999" y="4215982"/>
            <a:ext cx="3047999" cy="238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6B07739-7D32-A85C-2C31-7A06282536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" t="13547" r="61291" b="63105"/>
          <a:stretch/>
        </p:blipFill>
        <p:spPr bwMode="auto">
          <a:xfrm>
            <a:off x="6705600" y="58208"/>
            <a:ext cx="1990725" cy="771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598430FA-4464-357D-809F-A0EA3DD5E7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Project Organization</a:t>
            </a:r>
            <a:endParaRPr lang="en-US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6A19020B-4773-B8BD-3681-4F78ABCD91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17639"/>
            <a:ext cx="8573911" cy="4413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Project directors and scientists from 10 U.S. institutions</a:t>
            </a:r>
          </a:p>
          <a:p>
            <a:pPr marL="0" indent="0">
              <a:buNone/>
            </a:pPr>
            <a:endParaRPr lang="en-US" alt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0" dirty="0">
                <a:effectLst/>
                <a:latin typeface="Abadi" panose="020F0502020204030204" pitchFamily="34" charset="0"/>
                <a:ea typeface="Aptos" panose="020B0004020202020204" pitchFamily="34" charset="0"/>
                <a:cs typeface="Courier"/>
              </a:rPr>
              <a:t>Massimo Iorizzo - </a:t>
            </a:r>
            <a:r>
              <a:rPr lang="en-US" sz="1800" kern="0" dirty="0">
                <a:effectLst/>
                <a:latin typeface="Abadi" panose="020F0502020204030204" pitchFamily="34" charset="0"/>
                <a:ea typeface="Aptos" panose="020B0004020202020204" pitchFamily="34" charset="0"/>
                <a:cs typeface="Courier"/>
              </a:rPr>
              <a:t>North Carolina State University</a:t>
            </a:r>
            <a:endParaRPr lang="en-US" sz="1800" kern="100" dirty="0">
              <a:effectLst/>
              <a:latin typeface="Abad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0" dirty="0">
                <a:effectLst/>
                <a:latin typeface="Abadi" panose="020F0502020204030204" pitchFamily="34" charset="0"/>
                <a:ea typeface="Aptos" panose="020B0004020202020204" pitchFamily="34" charset="0"/>
                <a:cs typeface="Courier"/>
              </a:rPr>
              <a:t>Julie Dawson - </a:t>
            </a:r>
            <a:r>
              <a:rPr lang="en-US" sz="1800" kern="0" dirty="0">
                <a:effectLst/>
                <a:latin typeface="Abadi" panose="020F0502020204030204" pitchFamily="34" charset="0"/>
                <a:ea typeface="Aptos" panose="020B0004020202020204" pitchFamily="34" charset="0"/>
                <a:cs typeface="Courier"/>
              </a:rPr>
              <a:t>University of Wisconsin - Madison</a:t>
            </a:r>
            <a:endParaRPr lang="en-US" sz="1800" kern="100" dirty="0">
              <a:effectLst/>
              <a:latin typeface="Abad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0" dirty="0">
                <a:effectLst/>
                <a:latin typeface="Abadi" panose="020F0502020204030204" pitchFamily="34" charset="0"/>
                <a:ea typeface="Aptos" panose="020B0004020202020204" pitchFamily="34" charset="0"/>
                <a:cs typeface="Courier"/>
              </a:rPr>
              <a:t>Sherry </a:t>
            </a:r>
            <a:r>
              <a:rPr lang="en-US" sz="1800" b="1" kern="0" dirty="0" err="1">
                <a:effectLst/>
                <a:latin typeface="Abadi" panose="020F0502020204030204" pitchFamily="34" charset="0"/>
                <a:ea typeface="Aptos" panose="020B0004020202020204" pitchFamily="34" charset="0"/>
                <a:cs typeface="Courier"/>
              </a:rPr>
              <a:t>Tanumihardjo</a:t>
            </a:r>
            <a:r>
              <a:rPr lang="en-US" sz="1800" b="1" kern="0" dirty="0">
                <a:effectLst/>
                <a:latin typeface="Abadi" panose="020F0502020204030204" pitchFamily="34" charset="0"/>
                <a:ea typeface="Aptos" panose="020B0004020202020204" pitchFamily="34" charset="0"/>
                <a:cs typeface="Courier"/>
              </a:rPr>
              <a:t> - </a:t>
            </a:r>
            <a:r>
              <a:rPr lang="en-US" sz="1800" kern="0" dirty="0">
                <a:effectLst/>
                <a:latin typeface="Abadi" panose="020F0502020204030204" pitchFamily="34" charset="0"/>
                <a:ea typeface="Aptos" panose="020B0004020202020204" pitchFamily="34" charset="0"/>
                <a:cs typeface="Courier"/>
              </a:rPr>
              <a:t>University of Wisconsin - Madison</a:t>
            </a:r>
            <a:endParaRPr lang="en-US" sz="1800" kern="100" dirty="0">
              <a:effectLst/>
              <a:latin typeface="Abad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0" dirty="0">
                <a:effectLst/>
                <a:latin typeface="Abadi" panose="020F0502020204030204" pitchFamily="34" charset="0"/>
                <a:ea typeface="Aptos" panose="020B0004020202020204" pitchFamily="34" charset="0"/>
                <a:cs typeface="Courier"/>
              </a:rPr>
              <a:t>Allen Van </a:t>
            </a:r>
            <a:r>
              <a:rPr lang="en-US" sz="1800" b="1" kern="0" dirty="0" err="1">
                <a:effectLst/>
                <a:latin typeface="Abadi" panose="020F0502020204030204" pitchFamily="34" charset="0"/>
                <a:ea typeface="Aptos" panose="020B0004020202020204" pitchFamily="34" charset="0"/>
                <a:cs typeface="Courier"/>
              </a:rPr>
              <a:t>Deynze</a:t>
            </a:r>
            <a:r>
              <a:rPr lang="en-US" sz="1800" b="1" kern="0" dirty="0">
                <a:effectLst/>
                <a:latin typeface="Abadi" panose="020F0502020204030204" pitchFamily="34" charset="0"/>
                <a:ea typeface="Aptos" panose="020B0004020202020204" pitchFamily="34" charset="0"/>
                <a:cs typeface="Courier"/>
              </a:rPr>
              <a:t> - </a:t>
            </a:r>
            <a:r>
              <a:rPr lang="en-US" sz="1800" kern="0" dirty="0">
                <a:effectLst/>
                <a:latin typeface="Abadi" panose="020F0502020204030204" pitchFamily="34" charset="0"/>
                <a:ea typeface="Aptos" panose="020B0004020202020204" pitchFamily="34" charset="0"/>
                <a:cs typeface="Courier"/>
              </a:rPr>
              <a:t>University of California - Davis</a:t>
            </a:r>
            <a:endParaRPr lang="en-US" sz="1800" kern="100" dirty="0">
              <a:effectLst/>
              <a:latin typeface="Abad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0" dirty="0">
                <a:effectLst/>
                <a:latin typeface="Abadi" panose="020F0502020204030204" pitchFamily="34" charset="0"/>
                <a:ea typeface="Aptos" panose="020B0004020202020204" pitchFamily="34" charset="0"/>
                <a:cs typeface="Courier"/>
              </a:rPr>
              <a:t>Daniel Sumner - </a:t>
            </a:r>
            <a:r>
              <a:rPr lang="en-US" sz="1800" kern="0" dirty="0">
                <a:effectLst/>
                <a:latin typeface="Abadi" panose="020F0502020204030204" pitchFamily="34" charset="0"/>
                <a:ea typeface="Aptos" panose="020B0004020202020204" pitchFamily="34" charset="0"/>
                <a:cs typeface="Courier"/>
              </a:rPr>
              <a:t>University of California - Davis</a:t>
            </a:r>
            <a:endParaRPr lang="en-US" sz="1800" kern="100" dirty="0">
              <a:effectLst/>
              <a:latin typeface="Abad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0" dirty="0">
                <a:effectLst/>
                <a:latin typeface="Abadi" panose="020F0502020204030204" pitchFamily="34" charset="0"/>
                <a:ea typeface="Aptos" panose="020B0004020202020204" pitchFamily="34" charset="0"/>
                <a:cs typeface="Courier"/>
              </a:rPr>
              <a:t>Philip Roberts - </a:t>
            </a:r>
            <a:r>
              <a:rPr lang="en-US" sz="1800" kern="0" dirty="0">
                <a:effectLst/>
                <a:latin typeface="Abadi" panose="020F0502020204030204" pitchFamily="34" charset="0"/>
                <a:ea typeface="Aptos" panose="020B0004020202020204" pitchFamily="34" charset="0"/>
                <a:cs typeface="Courier"/>
              </a:rPr>
              <a:t>University of California - Riverside </a:t>
            </a:r>
            <a:endParaRPr lang="en-US" sz="1800" kern="100" dirty="0">
              <a:effectLst/>
              <a:latin typeface="Abad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0" dirty="0">
                <a:effectLst/>
                <a:latin typeface="Abadi" panose="020F0502020204030204" pitchFamily="34" charset="0"/>
                <a:ea typeface="Aptos" panose="020B0004020202020204" pitchFamily="34" charset="0"/>
                <a:cs typeface="Courier"/>
              </a:rPr>
              <a:t>Lindsey du Toit – </a:t>
            </a:r>
            <a:r>
              <a:rPr lang="en-US" sz="1800" kern="0" dirty="0">
                <a:effectLst/>
                <a:latin typeface="Abadi" panose="020F0502020204030204" pitchFamily="34" charset="0"/>
                <a:ea typeface="Aptos" panose="020B0004020202020204" pitchFamily="34" charset="0"/>
                <a:cs typeface="Courier"/>
              </a:rPr>
              <a:t>Washington State University</a:t>
            </a:r>
            <a:endParaRPr lang="en-US" sz="1800" kern="100" dirty="0">
              <a:effectLst/>
              <a:latin typeface="Abad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0" dirty="0">
                <a:effectLst/>
                <a:latin typeface="Abadi" panose="020F0502020204030204" pitchFamily="34" charset="0"/>
                <a:ea typeface="Aptos" panose="020B0004020202020204" pitchFamily="34" charset="0"/>
                <a:cs typeface="Courier"/>
              </a:rPr>
              <a:t>Micaela Colley – </a:t>
            </a:r>
            <a:r>
              <a:rPr lang="en-US" sz="1800" kern="0" dirty="0">
                <a:effectLst/>
                <a:latin typeface="Abadi" panose="020F0502020204030204" pitchFamily="34" charset="0"/>
                <a:ea typeface="Aptos" panose="020B0004020202020204" pitchFamily="34" charset="0"/>
                <a:cs typeface="Courier"/>
              </a:rPr>
              <a:t>Organic Seed Alliance</a:t>
            </a:r>
            <a:endParaRPr lang="en-US" sz="1800" kern="100" dirty="0">
              <a:effectLst/>
              <a:latin typeface="Abad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0" dirty="0">
                <a:effectLst/>
                <a:latin typeface="Abadi" panose="020F0502020204030204" pitchFamily="34" charset="0"/>
                <a:ea typeface="Aptos" panose="020B0004020202020204" pitchFamily="34" charset="0"/>
                <a:cs typeface="Courier"/>
              </a:rPr>
              <a:t>Jaspreet Sidhu - </a:t>
            </a:r>
            <a:r>
              <a:rPr lang="en-US" sz="1800" kern="0" dirty="0">
                <a:effectLst/>
                <a:latin typeface="Abadi" panose="020F0502020204030204" pitchFamily="34" charset="0"/>
                <a:ea typeface="Aptos" panose="020B0004020202020204" pitchFamily="34" charset="0"/>
                <a:cs typeface="Courier"/>
              </a:rPr>
              <a:t>University of California - Extension</a:t>
            </a:r>
            <a:endParaRPr lang="en-US" sz="1800" kern="100" dirty="0">
              <a:effectLst/>
              <a:latin typeface="Abad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0" dirty="0">
                <a:effectLst/>
                <a:latin typeface="Abadi" panose="020F0502020204030204" pitchFamily="34" charset="0"/>
                <a:ea typeface="Aptos" panose="020B0004020202020204" pitchFamily="34" charset="0"/>
                <a:cs typeface="Courier"/>
              </a:rPr>
              <a:t>Jairo Diaz - </a:t>
            </a:r>
            <a:r>
              <a:rPr lang="en-US" sz="1800" kern="0" dirty="0">
                <a:effectLst/>
                <a:latin typeface="Abadi" panose="020F0502020204030204" pitchFamily="34" charset="0"/>
                <a:ea typeface="Aptos" panose="020B0004020202020204" pitchFamily="34" charset="0"/>
                <a:cs typeface="Courier"/>
              </a:rPr>
              <a:t>University of California - Extension</a:t>
            </a:r>
            <a:endParaRPr lang="en-US" sz="1800" kern="100" dirty="0">
              <a:effectLst/>
              <a:latin typeface="Abad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0" dirty="0">
                <a:effectLst/>
                <a:latin typeface="Abadi" panose="020F0502020204030204" pitchFamily="34" charset="0"/>
                <a:ea typeface="Aptos" panose="020B0004020202020204" pitchFamily="34" charset="0"/>
                <a:cs typeface="Courier"/>
              </a:rPr>
              <a:t>Timothy Waters – </a:t>
            </a:r>
            <a:r>
              <a:rPr lang="en-US" sz="1800" kern="0" dirty="0">
                <a:effectLst/>
                <a:latin typeface="Abadi" panose="020F0502020204030204" pitchFamily="34" charset="0"/>
                <a:ea typeface="Aptos" panose="020B0004020202020204" pitchFamily="34" charset="0"/>
                <a:cs typeface="Courier"/>
              </a:rPr>
              <a:t>Washington State University – Extension</a:t>
            </a:r>
            <a:endParaRPr lang="en-US" sz="1800" kern="100" dirty="0">
              <a:effectLst/>
              <a:latin typeface="Abad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0" dirty="0">
                <a:effectLst/>
                <a:latin typeface="Abadi" panose="020F0502020204030204" pitchFamily="34" charset="0"/>
                <a:ea typeface="Aptos" panose="020B0004020202020204" pitchFamily="34" charset="0"/>
                <a:cs typeface="Courier"/>
              </a:rPr>
              <a:t>Philipp Simon – </a:t>
            </a:r>
            <a:r>
              <a:rPr lang="en-US" sz="1800" kern="0" dirty="0">
                <a:effectLst/>
                <a:latin typeface="Abadi" panose="020F0502020204030204" pitchFamily="34" charset="0"/>
                <a:ea typeface="Aptos" panose="020B0004020202020204" pitchFamily="34" charset="0"/>
                <a:cs typeface="Courier"/>
              </a:rPr>
              <a:t>USDA, Agricultural Research Service </a:t>
            </a:r>
            <a:endParaRPr lang="en-US" sz="1800" kern="100" dirty="0">
              <a:effectLst/>
              <a:latin typeface="Abad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Carrot Germplasm</a:t>
            </a:r>
            <a:endParaRPr lang="en-US" alt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114800" cy="4495800"/>
          </a:xfrm>
        </p:spPr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dirty="0"/>
              <a:t>~1100 Plant Introductions in USDA collection, Ames, IA</a:t>
            </a:r>
          </a:p>
          <a:p>
            <a:r>
              <a:rPr lang="en-US" altLang="en-US" sz="2400" dirty="0"/>
              <a:t>The ultimate source of natural genetic variation</a:t>
            </a:r>
          </a:p>
          <a:p>
            <a:r>
              <a:rPr lang="en-US" altLang="en-US" sz="2400" dirty="0"/>
              <a:t>~650 cultivated</a:t>
            </a:r>
          </a:p>
          <a:p>
            <a:pPr lvl="1"/>
            <a:r>
              <a:rPr lang="en-US" altLang="en-US" sz="1800" dirty="0"/>
              <a:t>Old open-pollinated carrots</a:t>
            </a:r>
          </a:p>
          <a:p>
            <a:pPr lvl="1"/>
            <a:r>
              <a:rPr lang="en-US" altLang="en-US" sz="1800" dirty="0"/>
              <a:t>Foreign carrots “land races”</a:t>
            </a:r>
          </a:p>
          <a:p>
            <a:r>
              <a:rPr lang="en-US" altLang="en-US" sz="2400" dirty="0"/>
              <a:t>~450 wild carrots</a:t>
            </a:r>
          </a:p>
          <a:p>
            <a:endParaRPr lang="en-US" altLang="en-US" sz="2400" dirty="0"/>
          </a:p>
          <a:p>
            <a:r>
              <a:rPr lang="en-US" altLang="en-US" sz="2400" dirty="0"/>
              <a:t>Inbreds in public  breeding programs</a:t>
            </a:r>
          </a:p>
          <a:p>
            <a:endParaRPr lang="en-US" altLang="en-US" sz="2400" dirty="0"/>
          </a:p>
          <a:p>
            <a:endParaRPr lang="en-US" altLang="en-US" sz="2400" dirty="0"/>
          </a:p>
          <a:p>
            <a:pPr marL="457200" lvl="1" indent="0">
              <a:buNone/>
            </a:pPr>
            <a:endParaRPr lang="en-US" altLang="en-US" sz="1800" dirty="0"/>
          </a:p>
          <a:p>
            <a:endParaRPr lang="en-US" altLang="en-US" sz="1800" dirty="0"/>
          </a:p>
        </p:txBody>
      </p:sp>
      <p:sp>
        <p:nvSpPr>
          <p:cNvPr id="10244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altLang="en-US"/>
          </a:p>
        </p:txBody>
      </p:sp>
      <p:pic>
        <p:nvPicPr>
          <p:cNvPr id="10245" name="Picture 2" descr="All Types 3 Ad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90"/>
          <a:stretch>
            <a:fillRect/>
          </a:stretch>
        </p:blipFill>
        <p:spPr bwMode="auto">
          <a:xfrm>
            <a:off x="4724400" y="1600200"/>
            <a:ext cx="3911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20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Top Traits for Improvement </a:t>
            </a:r>
            <a:br>
              <a:rPr lang="en-US" sz="2800" dirty="0"/>
            </a:br>
            <a:r>
              <a:rPr lang="en-US" sz="2800" dirty="0"/>
              <a:t>2014 Survey;  Jan. 9, 2015 stakeholder meeting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219756"/>
              </p:ext>
            </p:extLst>
          </p:nvPr>
        </p:nvGraphicFramePr>
        <p:xfrm>
          <a:off x="762000" y="2133600"/>
          <a:ext cx="7924800" cy="4038597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855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9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0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Cavity spot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Pests and Disease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Nematodes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 err="1">
                          <a:effectLst/>
                        </a:rPr>
                        <a:t>Alternaria</a:t>
                      </a:r>
                      <a:r>
                        <a:rPr lang="en-US" sz="2000" i="1" dirty="0">
                          <a:effectLst/>
                        </a:rPr>
                        <a:t> </a:t>
                      </a:r>
                      <a:r>
                        <a:rPr lang="en-US" sz="2000" i="1" dirty="0" err="1">
                          <a:effectLst/>
                        </a:rPr>
                        <a:t>dauci</a:t>
                      </a:r>
                      <a:r>
                        <a:rPr lang="en-US" sz="2000" i="1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leaf blight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Sweetness,  flavor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Quality and Nutrition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Carotenoids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Anthocyanins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Stand establishment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Production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Bolting tolerance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Drought stress tolerance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284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724400"/>
            <a:ext cx="3200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carrot genome published in 2016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sz="1800" dirty="0"/>
          </a:p>
          <a:p>
            <a:pPr algn="ctr"/>
            <a:r>
              <a:rPr lang="en-US" sz="2400" dirty="0"/>
              <a:t> 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A high-quality carrot genome assembly provides new insights into carotenoid accumulation and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asterid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genome evolution</a:t>
            </a:r>
          </a:p>
          <a:p>
            <a:r>
              <a:rPr lang="en-US" sz="1800" b="1" dirty="0"/>
              <a:t>Massimo Iorizzo, Shelby Ellison, Douglas Senalik, Peng Zeng, </a:t>
            </a:r>
            <a:r>
              <a:rPr lang="en-US" sz="1800" b="1" dirty="0" err="1"/>
              <a:t>Pimchanok</a:t>
            </a:r>
            <a:r>
              <a:rPr lang="en-US" sz="1800" b="1" dirty="0"/>
              <a:t> </a:t>
            </a:r>
            <a:r>
              <a:rPr lang="en-US" sz="1800" b="1" dirty="0" err="1"/>
              <a:t>Satapoomin</a:t>
            </a:r>
            <a:r>
              <a:rPr lang="en-US" sz="1800" b="1" dirty="0"/>
              <a:t>, Jiaying Huang, Megan Bowman. Marina </a:t>
            </a:r>
            <a:r>
              <a:rPr lang="en-US" sz="1800" b="1" dirty="0" err="1"/>
              <a:t>Iovene</a:t>
            </a:r>
            <a:r>
              <a:rPr lang="en-US" sz="1800" b="1" dirty="0"/>
              <a:t>, Walter </a:t>
            </a:r>
            <a:r>
              <a:rPr lang="en-US" sz="1800" b="1" dirty="0" err="1"/>
              <a:t>Sanseverino</a:t>
            </a:r>
            <a:r>
              <a:rPr lang="en-US" sz="1800" b="1" dirty="0"/>
              <a:t>, Pablo </a:t>
            </a:r>
            <a:r>
              <a:rPr lang="en-US" sz="1800" b="1" dirty="0" err="1"/>
              <a:t>Cavagnaro</a:t>
            </a:r>
            <a:r>
              <a:rPr lang="en-US" sz="1800" b="1" dirty="0"/>
              <a:t>, </a:t>
            </a:r>
            <a:r>
              <a:rPr lang="en-US" sz="1800" b="1" dirty="0" err="1"/>
              <a:t>Mehtap</a:t>
            </a:r>
            <a:r>
              <a:rPr lang="en-US" sz="1800" b="1" dirty="0"/>
              <a:t> </a:t>
            </a:r>
            <a:r>
              <a:rPr lang="en-US" sz="1800" b="1" dirty="0" err="1"/>
              <a:t>Yildiz</a:t>
            </a:r>
            <a:r>
              <a:rPr lang="en-US" sz="1800" b="1" dirty="0"/>
              <a:t>, </a:t>
            </a:r>
            <a:r>
              <a:rPr lang="en-US" sz="1800" b="1" dirty="0" err="1"/>
              <a:t>Alicja</a:t>
            </a:r>
            <a:r>
              <a:rPr lang="en-US" sz="1800" b="1" dirty="0"/>
              <a:t> </a:t>
            </a:r>
            <a:r>
              <a:rPr lang="en-US" sz="1800" b="1" dirty="0" err="1"/>
              <a:t>Macko-Podgórni</a:t>
            </a:r>
            <a:r>
              <a:rPr lang="en-US" sz="1800" b="1" dirty="0"/>
              <a:t>, Emilia </a:t>
            </a:r>
            <a:r>
              <a:rPr lang="en-US" sz="1800" b="1" dirty="0" err="1"/>
              <a:t>Moranska</a:t>
            </a:r>
            <a:r>
              <a:rPr lang="en-US" sz="1800" b="1" dirty="0"/>
              <a:t>, Ewa </a:t>
            </a:r>
            <a:r>
              <a:rPr lang="en-US" sz="1800" b="1" dirty="0" err="1"/>
              <a:t>Grzebelus</a:t>
            </a:r>
            <a:r>
              <a:rPr lang="en-US" sz="1800" b="1" dirty="0"/>
              <a:t>, Dariusz </a:t>
            </a:r>
            <a:r>
              <a:rPr lang="en-US" sz="1800" b="1" dirty="0" err="1"/>
              <a:t>Grzebelus</a:t>
            </a:r>
            <a:r>
              <a:rPr lang="en-US" sz="1800" b="1" dirty="0"/>
              <a:t>, Hamid Ashrafi, Zhijun Zheng, </a:t>
            </a:r>
            <a:r>
              <a:rPr lang="en-US" sz="1800" b="1" dirty="0" err="1"/>
              <a:t>Shifeng</a:t>
            </a:r>
            <a:r>
              <a:rPr lang="en-US" sz="1800" b="1" dirty="0"/>
              <a:t> Cheng, David Spooner, Allen Van </a:t>
            </a:r>
            <a:r>
              <a:rPr lang="en-US" sz="1800" b="1" dirty="0" err="1"/>
              <a:t>Deynze</a:t>
            </a:r>
            <a:r>
              <a:rPr lang="en-US" sz="1800" b="1" dirty="0"/>
              <a:t>, Philipp Simon</a:t>
            </a:r>
          </a:p>
          <a:p>
            <a:endParaRPr lang="en-US" sz="1800" b="1" dirty="0"/>
          </a:p>
          <a:p>
            <a:endParaRPr lang="en-US" sz="1800" b="1" dirty="0"/>
          </a:p>
          <a:p>
            <a:r>
              <a:rPr lang="en-US" sz="1800" dirty="0"/>
              <a:t> </a:t>
            </a:r>
            <a:r>
              <a:rPr lang="en-US" sz="1800" b="1" dirty="0">
                <a:solidFill>
                  <a:srgbClr val="00B050"/>
                </a:solidFill>
              </a:rPr>
              <a:t>Nature Genetics </a:t>
            </a:r>
            <a:r>
              <a:rPr lang="en-US" sz="1800" dirty="0">
                <a:solidFill>
                  <a:srgbClr val="00B050"/>
                </a:solidFill>
              </a:rPr>
              <a:t>VOLUME 48 </a:t>
            </a:r>
          </a:p>
          <a:p>
            <a:r>
              <a:rPr lang="en-US" sz="1800" dirty="0">
                <a:solidFill>
                  <a:srgbClr val="00B050"/>
                </a:solidFill>
              </a:rPr>
              <a:t> NUMBER 6  | JUNE 2016    </a:t>
            </a:r>
            <a:r>
              <a:rPr lang="en-US" sz="1800" b="1" dirty="0">
                <a:solidFill>
                  <a:srgbClr val="00B050"/>
                </a:solidFill>
              </a:rPr>
              <a:t>657</a:t>
            </a:r>
            <a:endParaRPr lang="en-US" sz="1800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76600"/>
            <a:ext cx="2625948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368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859A7CA4-1134-8F00-417A-55E286EAF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"/>
            <a:ext cx="8483600" cy="60960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  <a:defRPr/>
            </a:pPr>
            <a:r>
              <a:rPr lang="en-US" sz="2800" b="1" i="1" dirty="0"/>
              <a:t>SCRI 2016-2021</a:t>
            </a:r>
            <a:endParaRPr lang="en-US" sz="2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Identifying phenotypes, markers, and genes in carrot germplasm to deliver improved carrots to growers and consumers</a:t>
            </a:r>
          </a:p>
          <a:p>
            <a:pPr>
              <a:defRPr/>
            </a:pP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Objective 1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200" i="1" u="sng" dirty="0"/>
              <a:t>Phenotype diverse carrot germplasm and breeding stocks</a:t>
            </a:r>
            <a:endParaRPr lang="en-US" sz="2200" dirty="0"/>
          </a:p>
          <a:p>
            <a:pPr>
              <a:defRPr/>
            </a:pP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Objective 2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200" i="1" u="sng" dirty="0"/>
              <a:t>Develop an expanded carrot genomic database</a:t>
            </a:r>
            <a:r>
              <a:rPr lang="en-US" sz="2200" i="1" dirty="0"/>
              <a:t> </a:t>
            </a:r>
            <a:endParaRPr lang="en-US" sz="2200" dirty="0"/>
          </a:p>
          <a:p>
            <a:pPr>
              <a:defRPr/>
            </a:pP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Objective 3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200" i="1" u="sng" dirty="0"/>
              <a:t>Initiate development and evaluation of breeding pools</a:t>
            </a:r>
          </a:p>
          <a:p>
            <a:pPr>
              <a:defRPr/>
            </a:pP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Objective 4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200" i="1" u="sng" dirty="0">
                <a:latin typeface="+mj-lt"/>
              </a:rPr>
              <a:t>Evaluate c</a:t>
            </a:r>
            <a:r>
              <a:rPr lang="en-US" sz="2200" b="0" i="1" u="sng" strike="noStrike" baseline="0" dirty="0">
                <a:latin typeface="+mj-lt"/>
              </a:rPr>
              <a:t>arrot </a:t>
            </a:r>
            <a:r>
              <a:rPr lang="en-US" sz="2200" i="1" u="sng" dirty="0">
                <a:latin typeface="+mj-lt"/>
              </a:rPr>
              <a:t>pigment health value</a:t>
            </a:r>
          </a:p>
          <a:p>
            <a:pPr>
              <a:defRPr/>
            </a:pP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Objective 5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200" i="1" u="sng" dirty="0"/>
              <a:t>Evaluate the economic impacts of new carrot traits</a:t>
            </a:r>
            <a:endParaRPr lang="en-US" sz="2200" dirty="0"/>
          </a:p>
          <a:p>
            <a:pPr marL="0" indent="0" algn="ctr">
              <a:buNone/>
              <a:defRPr/>
            </a:pPr>
            <a:endParaRPr lang="en-US" sz="1800" u="sng" dirty="0"/>
          </a:p>
          <a:p>
            <a:pPr marL="0" indent="0" algn="ctr">
              <a:buNone/>
              <a:defRPr/>
            </a:pPr>
            <a:r>
              <a:rPr lang="en-US" sz="2900" b="1" i="1" dirty="0"/>
              <a:t>SCRI 2022-2026</a:t>
            </a:r>
            <a:endParaRPr lang="en-US" sz="29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Applying advanced phenotypic and genomic tools to improve flavor, nutrition, and production traits in carrot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endParaRPr lang="en-US" sz="1800" u="sng" dirty="0"/>
          </a:p>
          <a:p>
            <a:pPr marL="0" marR="0" indent="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29300" algn="r"/>
              </a:tabLst>
            </a:pP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Objective 1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200" i="1" u="sng" dirty="0">
                <a:effectLst/>
                <a:latin typeface="+mj-lt"/>
                <a:ea typeface="Times New Roman" panose="02020603050405020304" pitchFamily="18" charset="0"/>
              </a:rPr>
              <a:t>Develop cost-effective genomic tools </a:t>
            </a:r>
          </a:p>
          <a:p>
            <a:pPr marL="0" marR="0" indent="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29300" algn="r"/>
              </a:tabLst>
            </a:pPr>
            <a:r>
              <a:rPr lang="en-US" sz="2200" b="1" i="1" dirty="0">
                <a:effectLst/>
                <a:latin typeface="+mj-lt"/>
                <a:ea typeface="Times New Roman" panose="02020603050405020304" pitchFamily="18" charset="0"/>
              </a:rPr>
              <a:t>  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Objective 2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: </a:t>
            </a:r>
            <a:r>
              <a:rPr lang="en-US" sz="2200" i="1" u="sng" dirty="0">
                <a:effectLst/>
                <a:ea typeface="Times New Roman" panose="02020603050405020304" pitchFamily="18" charset="0"/>
              </a:rPr>
              <a:t>Map gene locations of important traits; initiate genomic selection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29300" algn="r"/>
              </a:tabLst>
            </a:pP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Objective 3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200" i="1" u="sng" dirty="0">
                <a:effectLst/>
                <a:latin typeface="+mj-lt"/>
                <a:ea typeface="Times New Roman" panose="02020603050405020304" pitchFamily="18" charset="0"/>
              </a:rPr>
              <a:t>Evaluate bioavailability of nutrients </a:t>
            </a: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29300" algn="r"/>
              </a:tabLst>
            </a:pP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Objective 4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200" i="1" u="sng" dirty="0">
                <a:effectLst/>
                <a:ea typeface="Times New Roman" panose="02020603050405020304" pitchFamily="18" charset="0"/>
              </a:rPr>
              <a:t>Estimate economic costs and benefits</a:t>
            </a:r>
            <a:endParaRPr lang="en-US" sz="2200" u="sng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BD744-0EBF-E1DD-6304-BCAA60C21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Applying advanced phenotypic and genomic tools to improve flavor, nutrition, and production traits in carrot</a:t>
            </a:r>
            <a:endParaRPr lang="en-US" sz="2200">
              <a:solidFill>
                <a:schemeClr val="bg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593DB0F-DA71-F48B-3E2F-AE21513CA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530114"/>
              </p:ext>
            </p:extLst>
          </p:nvPr>
        </p:nvGraphicFramePr>
        <p:xfrm>
          <a:off x="2133600" y="1600200"/>
          <a:ext cx="4648200" cy="5040381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430389">
                  <a:extLst>
                    <a:ext uri="{9D8B030D-6E8A-4147-A177-3AD203B41FA5}">
                      <a16:colId xmlns:a16="http://schemas.microsoft.com/office/drawing/2014/main" val="1786226535"/>
                    </a:ext>
                  </a:extLst>
                </a:gridCol>
                <a:gridCol w="1652693">
                  <a:extLst>
                    <a:ext uri="{9D8B030D-6E8A-4147-A177-3AD203B41FA5}">
                      <a16:colId xmlns:a16="http://schemas.microsoft.com/office/drawing/2014/main" val="783219534"/>
                    </a:ext>
                  </a:extLst>
                </a:gridCol>
                <a:gridCol w="2565118">
                  <a:extLst>
                    <a:ext uri="{9D8B030D-6E8A-4147-A177-3AD203B41FA5}">
                      <a16:colId xmlns:a16="http://schemas.microsoft.com/office/drawing/2014/main" val="3937804073"/>
                    </a:ext>
                  </a:extLst>
                </a:gridCol>
              </a:tblGrid>
              <a:tr h="1530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Time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Presenter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Topic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extLst>
                  <a:ext uri="{0D108BD9-81ED-4DB2-BD59-A6C34878D82A}">
                    <a16:rowId xmlns:a16="http://schemas.microsoft.com/office/drawing/2014/main" val="221431532"/>
                  </a:ext>
                </a:extLst>
              </a:tr>
              <a:tr h="1530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8:30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Phil Simon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Introductions, Agenda, and Project Overview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extLst>
                  <a:ext uri="{0D108BD9-81ED-4DB2-BD59-A6C34878D82A}">
                    <a16:rowId xmlns:a16="http://schemas.microsoft.com/office/drawing/2014/main" val="2939011876"/>
                  </a:ext>
                </a:extLst>
              </a:tr>
              <a:tr h="170117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Objective 1: Development of cost-effective genomic tools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792491"/>
                  </a:ext>
                </a:extLst>
              </a:tr>
              <a:tr h="1530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8:50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Massimo Iorizzo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Pangenome and comparative genome analysis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extLst>
                  <a:ext uri="{0D108BD9-81ED-4DB2-BD59-A6C34878D82A}">
                    <a16:rowId xmlns:a16="http://schemas.microsoft.com/office/drawing/2014/main" val="483987392"/>
                  </a:ext>
                </a:extLst>
              </a:tr>
              <a:tr h="3157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9:15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Massimo Iorizzo, Doug Senalik, Bill Rolling &amp; Allen Van Deynze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Genotyping platform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extLst>
                  <a:ext uri="{0D108BD9-81ED-4DB2-BD59-A6C34878D82A}">
                    <a16:rowId xmlns:a16="http://schemas.microsoft.com/office/drawing/2014/main" val="3469958012"/>
                  </a:ext>
                </a:extLst>
              </a:tr>
              <a:tr h="1530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9:40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Advisory Panel Members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Panel questions and input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extLst>
                  <a:ext uri="{0D108BD9-81ED-4DB2-BD59-A6C34878D82A}">
                    <a16:rowId xmlns:a16="http://schemas.microsoft.com/office/drawing/2014/main" val="2631471484"/>
                  </a:ext>
                </a:extLst>
              </a:tr>
              <a:tr h="1530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10:00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Coffee Break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extLst>
                  <a:ext uri="{0D108BD9-81ED-4DB2-BD59-A6C34878D82A}">
                    <a16:rowId xmlns:a16="http://schemas.microsoft.com/office/drawing/2014/main" val="3981540310"/>
                  </a:ext>
                </a:extLst>
              </a:tr>
              <a:tr h="170117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Objective 2: Mapping gene locations of economically important traits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369609"/>
                  </a:ext>
                </a:extLst>
              </a:tr>
              <a:tr h="3157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10:20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Phil Roberts              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Root-knot nematode resistance                    via Zoom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extLst>
                  <a:ext uri="{0D108BD9-81ED-4DB2-BD59-A6C34878D82A}">
                    <a16:rowId xmlns:a16="http://schemas.microsoft.com/office/drawing/2014/main" val="3982329267"/>
                  </a:ext>
                </a:extLst>
              </a:tr>
              <a:tr h="1530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10:40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Phil Simon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Alternaria leaf blight resistance 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extLst>
                  <a:ext uri="{0D108BD9-81ED-4DB2-BD59-A6C34878D82A}">
                    <a16:rowId xmlns:a16="http://schemas.microsoft.com/office/drawing/2014/main" val="655957884"/>
                  </a:ext>
                </a:extLst>
              </a:tr>
              <a:tr h="1530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11:00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Mike Derie &amp; Lindsey du Toit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Cavity spot resistance                                   via Zoom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extLst>
                  <a:ext uri="{0D108BD9-81ED-4DB2-BD59-A6C34878D82A}">
                    <a16:rowId xmlns:a16="http://schemas.microsoft.com/office/drawing/2014/main" val="3482856374"/>
                  </a:ext>
                </a:extLst>
              </a:tr>
              <a:tr h="1530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11:20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Phil Simon &amp; Harun Ar Rashid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Drought tolerance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extLst>
                  <a:ext uri="{0D108BD9-81ED-4DB2-BD59-A6C34878D82A}">
                    <a16:rowId xmlns:a16="http://schemas.microsoft.com/office/drawing/2014/main" val="3109064501"/>
                  </a:ext>
                </a:extLst>
              </a:tr>
              <a:tr h="1530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11:40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Julie Dawson &amp; Phil Simon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Flavor, pigments, and sugars                       via Zoom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extLst>
                  <a:ext uri="{0D108BD9-81ED-4DB2-BD59-A6C34878D82A}">
                    <a16:rowId xmlns:a16="http://schemas.microsoft.com/office/drawing/2014/main" val="799586779"/>
                  </a:ext>
                </a:extLst>
              </a:tr>
              <a:tr h="1530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Lunch provided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extLst>
                  <a:ext uri="{0D108BD9-81ED-4DB2-BD59-A6C34878D82A}">
                    <a16:rowId xmlns:a16="http://schemas.microsoft.com/office/drawing/2014/main" val="2746882470"/>
                  </a:ext>
                </a:extLst>
              </a:tr>
              <a:tr h="1530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1:20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Julie Dawson &amp; Phil Simon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Stand establishment &amp; carrot growth         via Zoom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extLst>
                  <a:ext uri="{0D108BD9-81ED-4DB2-BD59-A6C34878D82A}">
                    <a16:rowId xmlns:a16="http://schemas.microsoft.com/office/drawing/2014/main" val="1088772013"/>
                  </a:ext>
                </a:extLst>
              </a:tr>
              <a:tr h="1530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1:40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Theresa Hill &amp; Allen Van Deynze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Bolting tendency                                            via Zoom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extLst>
                  <a:ext uri="{0D108BD9-81ED-4DB2-BD59-A6C34878D82A}">
                    <a16:rowId xmlns:a16="http://schemas.microsoft.com/office/drawing/2014/main" val="3584996792"/>
                  </a:ext>
                </a:extLst>
              </a:tr>
              <a:tr h="1530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2:00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Julie Dawson &amp; Keo Corak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Genomic selection                                          via Zoom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extLst>
                  <a:ext uri="{0D108BD9-81ED-4DB2-BD59-A6C34878D82A}">
                    <a16:rowId xmlns:a16="http://schemas.microsoft.com/office/drawing/2014/main" val="198774914"/>
                  </a:ext>
                </a:extLst>
              </a:tr>
              <a:tr h="1530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2:20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Advisory Panel Members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Panel questions and input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extLst>
                  <a:ext uri="{0D108BD9-81ED-4DB2-BD59-A6C34878D82A}">
                    <a16:rowId xmlns:a16="http://schemas.microsoft.com/office/drawing/2014/main" val="41792685"/>
                  </a:ext>
                </a:extLst>
              </a:tr>
              <a:tr h="1530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2:40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Coffee Break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extLst>
                  <a:ext uri="{0D108BD9-81ED-4DB2-BD59-A6C34878D82A}">
                    <a16:rowId xmlns:a16="http://schemas.microsoft.com/office/drawing/2014/main" val="2501697882"/>
                  </a:ext>
                </a:extLst>
              </a:tr>
              <a:tr h="170117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Objective 3: Evaluation of bioavailability of carrot nutrients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530402"/>
                  </a:ext>
                </a:extLst>
              </a:tr>
              <a:tr h="1530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3:00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Sherry Tanumihardjo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Bioavailability of carrot nutritional value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extLst>
                  <a:ext uri="{0D108BD9-81ED-4DB2-BD59-A6C34878D82A}">
                    <a16:rowId xmlns:a16="http://schemas.microsoft.com/office/drawing/2014/main" val="300296352"/>
                  </a:ext>
                </a:extLst>
              </a:tr>
              <a:tr h="1530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3:25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Advisory Panel Members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Panel questions and input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extLst>
                  <a:ext uri="{0D108BD9-81ED-4DB2-BD59-A6C34878D82A}">
                    <a16:rowId xmlns:a16="http://schemas.microsoft.com/office/drawing/2014/main" val="1140665662"/>
                  </a:ext>
                </a:extLst>
              </a:tr>
              <a:tr h="350841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Obj. 4: Estimation economic costs/benefits of improved traits to buyers &amp;   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                                                                                                                industry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501665"/>
                  </a:ext>
                </a:extLst>
              </a:tr>
              <a:tr h="1530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3:40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Dan Sumner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Evaluating economic value of new traits    via Zoom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extLst>
                  <a:ext uri="{0D108BD9-81ED-4DB2-BD59-A6C34878D82A}">
                    <a16:rowId xmlns:a16="http://schemas.microsoft.com/office/drawing/2014/main" val="2500529347"/>
                  </a:ext>
                </a:extLst>
              </a:tr>
              <a:tr h="1530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4:05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Advisory Panel Members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Panel questions and input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extLst>
                  <a:ext uri="{0D108BD9-81ED-4DB2-BD59-A6C34878D82A}">
                    <a16:rowId xmlns:a16="http://schemas.microsoft.com/office/drawing/2014/main" val="632278591"/>
                  </a:ext>
                </a:extLst>
              </a:tr>
              <a:tr h="170117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Public Outreach Activities for the Carrot SCRI Project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666690"/>
                  </a:ext>
                </a:extLst>
              </a:tr>
              <a:tr h="3157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4:20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Micaela Colley, Jas Sidhu, Tim Waters, Jairo Diaz, Colin Dixon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Outreach activities                                        via Zoom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extLst>
                  <a:ext uri="{0D108BD9-81ED-4DB2-BD59-A6C34878D82A}">
                    <a16:rowId xmlns:a16="http://schemas.microsoft.com/office/drawing/2014/main" val="2491611917"/>
                  </a:ext>
                </a:extLst>
              </a:tr>
              <a:tr h="1530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4:45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Advisory Panel Members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Panel questions and input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4" marR="48904" marT="0" marB="0"/>
                </a:tc>
                <a:extLst>
                  <a:ext uri="{0D108BD9-81ED-4DB2-BD59-A6C34878D82A}">
                    <a16:rowId xmlns:a16="http://schemas.microsoft.com/office/drawing/2014/main" val="1585210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8206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1161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 b="8075"/>
          <a:stretch>
            <a:fillRect/>
          </a:stretch>
        </p:blipFill>
        <p:spPr bwMode="auto">
          <a:xfrm>
            <a:off x="1981200" y="196851"/>
            <a:ext cx="4991051" cy="582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5F93B8-8F4B-87E5-89F6-BE02DACC75E1}"/>
              </a:ext>
            </a:extLst>
          </p:cNvPr>
          <p:cNvSpPr txBox="1"/>
          <p:nvPr/>
        </p:nvSpPr>
        <p:spPr>
          <a:xfrm>
            <a:off x="3205162" y="6184095"/>
            <a:ext cx="2357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462476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1882</TotalTime>
  <Words>737</Words>
  <Application>Microsoft Office PowerPoint</Application>
  <PresentationFormat>On-screen Show (4:3)</PresentationFormat>
  <Paragraphs>154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Abadi</vt:lpstr>
      <vt:lpstr>Aharoni</vt:lpstr>
      <vt:lpstr>Arial</vt:lpstr>
      <vt:lpstr>Calibri</vt:lpstr>
      <vt:lpstr>Tahoma</vt:lpstr>
      <vt:lpstr>Times New Roman</vt:lpstr>
      <vt:lpstr>Office Theme</vt:lpstr>
      <vt:lpstr>Applying advanced phenotypic and genomic tools to improve flavor, nutrition, and production traits in carrot</vt:lpstr>
      <vt:lpstr>Project Organization</vt:lpstr>
      <vt:lpstr>Carrot Germplasm</vt:lpstr>
      <vt:lpstr>Top Traits for Improvement  2014 Survey;  Jan. 9, 2015 stakeholder meeting</vt:lpstr>
      <vt:lpstr>carrot genome published in 2016</vt:lpstr>
      <vt:lpstr>PowerPoint Presentation</vt:lpstr>
      <vt:lpstr>Applying advanced phenotypic and genomic tools to improve flavor, nutrition, and production traits in carrot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vvv</dc:title>
  <dc:creator>psimon</dc:creator>
  <cp:lastModifiedBy>Simon, Philipp - REE-ARS</cp:lastModifiedBy>
  <cp:revision>39</cp:revision>
  <cp:lastPrinted>2023-09-20T13:19:36Z</cp:lastPrinted>
  <dcterms:created xsi:type="dcterms:W3CDTF">2017-03-15T03:55:59Z</dcterms:created>
  <dcterms:modified xsi:type="dcterms:W3CDTF">2024-07-06T19:14:55Z</dcterms:modified>
</cp:coreProperties>
</file>