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277" r:id="rId4"/>
    <p:sldId id="274" r:id="rId5"/>
    <p:sldId id="282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1F34E-A99B-407F-8C8D-41F68140E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1D26D-C209-44DF-BAA4-AB17130AF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090E0-D2B0-4601-B337-074BE535D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196B-A5E3-4A38-B2B5-64FD0FCC2CEE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0E488-0C2A-498A-9927-605D729B7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FF3E7-4A18-4918-86E7-BE80E1E7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2908-6998-4FF9-9409-CC2ED8BF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684FB-A487-47C2-A270-FC9016AE0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6FD10E-9EF4-4DAD-848F-B72DF278A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8194-C152-4E52-AC97-DA43CAD8B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196B-A5E3-4A38-B2B5-64FD0FCC2CEE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111DE-7146-4298-BC1D-C5DCC4D97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2F676-3EAB-47B4-A0D4-2F90242B6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2908-6998-4FF9-9409-CC2ED8BF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6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CAB963-41F8-4694-956F-5534FAECC6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80B780-1DB9-4106-AE10-536F1F0D3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1B4D5-20CA-4F8D-9826-1B15A08A0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196B-A5E3-4A38-B2B5-64FD0FCC2CEE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513FE-424D-42CB-8E94-25F75D99C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916CE-5225-462A-B5F9-E56926CC4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2908-6998-4FF9-9409-CC2ED8BF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2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94CFE-C4D9-4C8C-BD18-59E330388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A141E-BF0A-4F2D-AE2F-F3D9A2066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3E1D8-4092-4CC0-A731-E2282DC71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196B-A5E3-4A38-B2B5-64FD0FCC2CEE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01D43-AF9D-4990-A7AF-A01B04E0C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2964A-E842-43C7-8CA3-1657282E0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2908-6998-4FF9-9409-CC2ED8BF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4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42947-6880-4683-AAA4-7DF256936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94942-8188-43BD-871D-1E49E3CC5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9F070-9736-42CD-9148-9E1C0F0F9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196B-A5E3-4A38-B2B5-64FD0FCC2CEE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4D443-B8D6-45A9-B481-4207C44BE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AEAAC-CCD8-4D9D-8120-69594D40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2908-6998-4FF9-9409-CC2ED8BF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6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85E2F-9E28-4B16-9C21-F2709BFB5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DFC2A-9C25-4748-920F-FC8D42EDA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A22D1-3006-4086-A570-90AE00B8C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D9B13-074C-403B-A55E-0DD79D679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196B-A5E3-4A38-B2B5-64FD0FCC2CEE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9425B-E8E7-4AEB-810F-AE6892C3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0EF37-0839-4532-A637-BEBB3A93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2908-6998-4FF9-9409-CC2ED8BF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2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4826D-1FD5-4690-8D7D-96368B44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99DDC-8738-43E3-AB86-C81BD9417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803D2-1F89-4A94-8601-4193EA1E6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11B34D-E365-42DB-8FA5-7884F4ABF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7245B7-A589-41F9-99E8-5EEC09A189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01EDFE-E22A-4B55-8826-B5E6A3E4C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196B-A5E3-4A38-B2B5-64FD0FCC2CEE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3E74B1-2C09-4B4F-98EB-BF0502036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1CF706-88C3-4749-A8A1-62C4817D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2908-6998-4FF9-9409-CC2ED8BF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D9F6C-4031-4F8A-B055-7E67017C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EA08C-9696-46F0-A4F6-57B92DEB7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196B-A5E3-4A38-B2B5-64FD0FCC2CEE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D8E48-30E8-4130-8CA7-061D43BA2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7D7362-FCA3-43BF-AB8C-87FE4782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2908-6998-4FF9-9409-CC2ED8BF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7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20DEEC-D6E3-4662-83BC-584863D1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196B-A5E3-4A38-B2B5-64FD0FCC2CEE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9F369-D5F7-4417-A762-AB4342349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9D2EF-A21E-44C0-994F-D3BDE37B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2908-6998-4FF9-9409-CC2ED8BF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9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C7CD5-76A5-4490-B6A4-078E8023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AAD8C-0EDA-4D75-860F-BEDB7CC48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3638CF-1F12-4C30-AE88-257D08509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F3321-9818-4A4D-B8C8-59432A170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196B-A5E3-4A38-B2B5-64FD0FCC2CEE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98D2F3-1B55-437D-9875-8AC8F1CC9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C9A44-DD3D-4AAC-BCE1-3828E8B0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2908-6998-4FF9-9409-CC2ED8BF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D40C3-D18D-472B-B6DD-BAEC56A5F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194EE-4B1F-49C6-8B06-CA9926DD4C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C34D6-DD87-426D-B9F2-B632AF550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45519-E961-4EE5-B657-AB6C3B8BD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196B-A5E3-4A38-B2B5-64FD0FCC2CEE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C63EA-A086-4B34-A73E-F3E530A4A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9204C-61BF-4846-B1D8-DD48D810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2908-6998-4FF9-9409-CC2ED8BF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3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4F283B-1E36-4A45-9B1F-3CC11F67E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D1D6F-B8EB-45AB-A8A6-484159B85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11592-3718-4236-9C9D-7D1BB49AD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5196B-A5E3-4A38-B2B5-64FD0FCC2CEE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70D84-F725-454B-A172-659EF9632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81D11-B917-4CAA-B21C-6B26A3CD6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82908-6998-4FF9-9409-CC2ED8BF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77833" y="2345836"/>
            <a:ext cx="7376566" cy="4512164"/>
            <a:chOff x="-3244950" y="18676154"/>
            <a:chExt cx="8642086" cy="66779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44950" y="18676154"/>
              <a:ext cx="8642086" cy="6677976"/>
            </a:xfrm>
            <a:prstGeom prst="rect">
              <a:avLst/>
            </a:prstGeom>
          </p:spPr>
        </p:pic>
        <p:sp>
          <p:nvSpPr>
            <p:cNvPr id="8" name="Isosceles Triangle 7"/>
            <p:cNvSpPr/>
            <p:nvPr/>
          </p:nvSpPr>
          <p:spPr>
            <a:xfrm>
              <a:off x="-2301396" y="22236272"/>
              <a:ext cx="164357" cy="16040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628874" y="2050335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97136" y="1064271"/>
            <a:ext cx="66779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Experimental design  and Locations: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Complete block with 2 locations with 2 replications per location.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trial consisted of 695 accessions including 675 PIs.</a:t>
            </a: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Scored the fraction of plants bolting in each plot.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51925" y="4412306"/>
            <a:ext cx="198706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Coachella Valley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29482" y="2845016"/>
            <a:ext cx="140358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Hancock, WI</a:t>
            </a:r>
          </a:p>
        </p:txBody>
      </p:sp>
      <p:sp>
        <p:nvSpPr>
          <p:cNvPr id="14" name="Oval 13"/>
          <p:cNvSpPr/>
          <p:nvPr/>
        </p:nvSpPr>
        <p:spPr>
          <a:xfrm>
            <a:off x="1394799" y="4626903"/>
            <a:ext cx="78050" cy="617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1234674" y="4547727"/>
            <a:ext cx="140289" cy="10838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3094" y="4886608"/>
            <a:ext cx="115186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El Centro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1355" y="4188095"/>
            <a:ext cx="112346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Riverside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B4C762-4024-4110-9A18-EFEAEA5C67E4}"/>
              </a:ext>
            </a:extLst>
          </p:cNvPr>
          <p:cNvSpPr txBox="1"/>
          <p:nvPr/>
        </p:nvSpPr>
        <p:spPr>
          <a:xfrm>
            <a:off x="3014505" y="241160"/>
            <a:ext cx="6917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Bolting in Carrot Plant Introductions</a:t>
            </a:r>
          </a:p>
        </p:txBody>
      </p:sp>
    </p:spTree>
    <p:extLst>
      <p:ext uri="{BB962C8B-B14F-4D97-AF65-F5344CB8AC3E}">
        <p14:creationId xmlns:p14="http://schemas.microsoft.com/office/powerpoint/2010/main" val="556423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15A811-ACFF-4F68-8C65-D4602607F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943" y="3102945"/>
            <a:ext cx="4572000" cy="3418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EE06E9-1B74-407C-91A8-473F52F9A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413" y="3032823"/>
            <a:ext cx="4572000" cy="34188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376323-EA66-4948-9F3B-EB3FE7FF411F}"/>
              </a:ext>
            </a:extLst>
          </p:cNvPr>
          <p:cNvSpPr txBox="1"/>
          <p:nvPr/>
        </p:nvSpPr>
        <p:spPr>
          <a:xfrm>
            <a:off x="2401752" y="149348"/>
            <a:ext cx="7127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PCAs on based on pooled genotypes (GBS)  don’t separate as well as and single plant (</a:t>
            </a:r>
            <a:r>
              <a:rPr lang="en-US" sz="2000" dirty="0" err="1">
                <a:solidFill>
                  <a:srgbClr val="002060"/>
                </a:solidFill>
              </a:rPr>
              <a:t>reseq</a:t>
            </a:r>
            <a:r>
              <a:rPr lang="en-US" sz="2000" dirty="0">
                <a:solidFill>
                  <a:srgbClr val="002060"/>
                </a:solidFill>
              </a:rPr>
              <a:t>)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66518F-CF82-46E4-B462-34A9C9F19678}"/>
              </a:ext>
            </a:extLst>
          </p:cNvPr>
          <p:cNvSpPr/>
          <p:nvPr/>
        </p:nvSpPr>
        <p:spPr>
          <a:xfrm rot="19569650">
            <a:off x="2036668" y="4863105"/>
            <a:ext cx="1621766" cy="1242204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5EA0A2F-B795-4CEE-A4B8-5BD69449F5CD}"/>
              </a:ext>
            </a:extLst>
          </p:cNvPr>
          <p:cNvSpPr/>
          <p:nvPr/>
        </p:nvSpPr>
        <p:spPr>
          <a:xfrm rot="19569650">
            <a:off x="3983363" y="5015504"/>
            <a:ext cx="1621766" cy="1242204"/>
          </a:xfrm>
          <a:prstGeom prst="ellipse">
            <a:avLst/>
          </a:prstGeom>
          <a:noFill/>
          <a:ln w="19050">
            <a:solidFill>
              <a:srgbClr val="BC14A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6848467-8E5D-4348-BBBD-EFA90C7044FA}"/>
              </a:ext>
            </a:extLst>
          </p:cNvPr>
          <p:cNvSpPr/>
          <p:nvPr/>
        </p:nvSpPr>
        <p:spPr>
          <a:xfrm rot="19569650">
            <a:off x="7044815" y="4047889"/>
            <a:ext cx="2788256" cy="1388695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95F2D5A-5B2D-47CC-8C0B-1649A7AD7721}"/>
              </a:ext>
            </a:extLst>
          </p:cNvPr>
          <p:cNvSpPr/>
          <p:nvPr/>
        </p:nvSpPr>
        <p:spPr>
          <a:xfrm rot="18552708">
            <a:off x="6177587" y="3722614"/>
            <a:ext cx="2262387" cy="1015050"/>
          </a:xfrm>
          <a:prstGeom prst="ellipse">
            <a:avLst/>
          </a:prstGeom>
          <a:noFill/>
          <a:ln w="19050">
            <a:solidFill>
              <a:srgbClr val="BC14A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06755F-744F-4586-86D8-C8C984558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908816" y="-366977"/>
            <a:ext cx="1752957" cy="40712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FC4305-1E1F-4C87-B999-B6D67399988A}"/>
              </a:ext>
            </a:extLst>
          </p:cNvPr>
          <p:cNvSpPr txBox="1"/>
          <p:nvPr/>
        </p:nvSpPr>
        <p:spPr>
          <a:xfrm>
            <a:off x="4111925" y="2545106"/>
            <a:ext cx="343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1            2     3       4    5 6 7 8      9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234D7F-559D-43D5-8F1E-5C7E43E0A8A8}"/>
              </a:ext>
            </a:extLst>
          </p:cNvPr>
          <p:cNvSpPr txBox="1"/>
          <p:nvPr/>
        </p:nvSpPr>
        <p:spPr>
          <a:xfrm>
            <a:off x="2178083" y="4516765"/>
            <a:ext cx="66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B83AE8-036E-4690-A436-BA1387E8D5A3}"/>
              </a:ext>
            </a:extLst>
          </p:cNvPr>
          <p:cNvSpPr txBox="1"/>
          <p:nvPr/>
        </p:nvSpPr>
        <p:spPr>
          <a:xfrm>
            <a:off x="8668429" y="5484207"/>
            <a:ext cx="66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D22FAB-D6A4-4EF8-A5A4-24A38AFF2892}"/>
              </a:ext>
            </a:extLst>
          </p:cNvPr>
          <p:cNvSpPr txBox="1"/>
          <p:nvPr/>
        </p:nvSpPr>
        <p:spPr>
          <a:xfrm>
            <a:off x="4765738" y="4455131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7D12F2-A41D-483C-9521-CA8E9575EB4B}"/>
              </a:ext>
            </a:extLst>
          </p:cNvPr>
          <p:cNvSpPr txBox="1"/>
          <p:nvPr/>
        </p:nvSpPr>
        <p:spPr>
          <a:xfrm>
            <a:off x="6486459" y="3508573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D31A71-0504-40FA-9183-21CF34DD82D1}"/>
              </a:ext>
            </a:extLst>
          </p:cNvPr>
          <p:cNvSpPr txBox="1"/>
          <p:nvPr/>
        </p:nvSpPr>
        <p:spPr>
          <a:xfrm>
            <a:off x="7184143" y="1143458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021E49-746B-45C3-A6C6-53320E2728C7}"/>
              </a:ext>
            </a:extLst>
          </p:cNvPr>
          <p:cNvSpPr txBox="1"/>
          <p:nvPr/>
        </p:nvSpPr>
        <p:spPr>
          <a:xfrm>
            <a:off x="4765738" y="1357603"/>
            <a:ext cx="66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West</a:t>
            </a:r>
          </a:p>
        </p:txBody>
      </p:sp>
    </p:spTree>
    <p:extLst>
      <p:ext uri="{BB962C8B-B14F-4D97-AF65-F5344CB8AC3E}">
        <p14:creationId xmlns:p14="http://schemas.microsoft.com/office/powerpoint/2010/main" val="156599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193342"/>
            <a:ext cx="5143500" cy="44713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5009" y="163775"/>
            <a:ext cx="8289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Number of Carrot lines bolting across 4 locations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8A458A-59F6-42E9-9A37-DF18597D1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30" y="4520537"/>
            <a:ext cx="2673853" cy="200479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BD7574C6-9C7D-4C27-93FF-AD6D38BE7ED6}"/>
              </a:ext>
            </a:extLst>
          </p:cNvPr>
          <p:cNvSpPr/>
          <p:nvPr/>
        </p:nvSpPr>
        <p:spPr>
          <a:xfrm rot="11943708">
            <a:off x="7070786" y="3105509"/>
            <a:ext cx="629729" cy="323491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25B7B-EF90-4F97-8CDA-D44ED52210C5}"/>
              </a:ext>
            </a:extLst>
          </p:cNvPr>
          <p:cNvSpPr txBox="1"/>
          <p:nvPr/>
        </p:nvSpPr>
        <p:spPr>
          <a:xfrm>
            <a:off x="7812657" y="3338295"/>
            <a:ext cx="1996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Rapid cycling lines?</a:t>
            </a:r>
          </a:p>
        </p:txBody>
      </p:sp>
    </p:spTree>
    <p:extLst>
      <p:ext uri="{BB962C8B-B14F-4D97-AF65-F5344CB8AC3E}">
        <p14:creationId xmlns:p14="http://schemas.microsoft.com/office/powerpoint/2010/main" val="34934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9427" y="105628"/>
            <a:ext cx="3578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Hancock 2017 bolting progress area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A9EFDB-47A8-4C35-B5AB-86F16D4F5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180" y="3651907"/>
            <a:ext cx="7315200" cy="31350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F8BC54-81F9-48F1-9DDF-B29916C9EFB6}"/>
              </a:ext>
            </a:extLst>
          </p:cNvPr>
          <p:cNvSpPr txBox="1"/>
          <p:nvPr/>
        </p:nvSpPr>
        <p:spPr>
          <a:xfrm>
            <a:off x="8846476" y="2376913"/>
            <a:ext cx="1277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 plant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4D8D09-6427-4782-A930-96F0EE0DA309}"/>
              </a:ext>
            </a:extLst>
          </p:cNvPr>
          <p:cNvSpPr txBox="1"/>
          <p:nvPr/>
        </p:nvSpPr>
        <p:spPr>
          <a:xfrm>
            <a:off x="8846476" y="5266703"/>
            <a:ext cx="1327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Pooled seed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997" y="1112457"/>
            <a:ext cx="6962641" cy="298398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6093077" y="1409789"/>
            <a:ext cx="182301" cy="17331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591359" y="559210"/>
            <a:ext cx="6635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Gene that regulates flowering time in Arabidopsis via a pathway that is independent of day length (the autonomous pathway).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BF4C38D-305F-459C-B4E4-47D4C9E937E5}"/>
              </a:ext>
            </a:extLst>
          </p:cNvPr>
          <p:cNvCxnSpPr/>
          <p:nvPr/>
        </p:nvCxnSpPr>
        <p:spPr>
          <a:xfrm>
            <a:off x="6289821" y="4295831"/>
            <a:ext cx="182301" cy="17331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064F88-F54B-473B-937B-4D3D45994FCD}"/>
              </a:ext>
            </a:extLst>
          </p:cNvPr>
          <p:cNvCxnSpPr/>
          <p:nvPr/>
        </p:nvCxnSpPr>
        <p:spPr>
          <a:xfrm>
            <a:off x="6302194" y="1334055"/>
            <a:ext cx="182301" cy="17331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2109EC-E3E0-45C3-A8BE-D078B88018EF}"/>
              </a:ext>
            </a:extLst>
          </p:cNvPr>
          <p:cNvCxnSpPr/>
          <p:nvPr/>
        </p:nvCxnSpPr>
        <p:spPr>
          <a:xfrm>
            <a:off x="6001926" y="4560631"/>
            <a:ext cx="182301" cy="17331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182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839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183 of 675 lines did not bolt in any locations</a:t>
            </a:r>
          </a:p>
          <a:p>
            <a:r>
              <a:rPr lang="en-US" dirty="0"/>
              <a:t>Summer environments, 14-15hr/</a:t>
            </a:r>
            <a:r>
              <a:rPr lang="en-US" dirty="0" err="1"/>
              <a:t>daylength</a:t>
            </a:r>
            <a:r>
              <a:rPr lang="en-US" dirty="0"/>
              <a:t>, are highly correlated</a:t>
            </a:r>
          </a:p>
          <a:p>
            <a:r>
              <a:rPr lang="en-US" dirty="0"/>
              <a:t>There is large Genotype x Environment interactions</a:t>
            </a:r>
          </a:p>
          <a:p>
            <a:r>
              <a:rPr lang="en-US" dirty="0"/>
              <a:t>GWAS detected significant loci in each environment and is sensitive to technology/sampling</a:t>
            </a:r>
          </a:p>
          <a:p>
            <a:r>
              <a:rPr lang="en-US" dirty="0"/>
              <a:t>Candidate genes can be identified and should be verified</a:t>
            </a:r>
          </a:p>
          <a:p>
            <a:r>
              <a:rPr lang="en-US" dirty="0"/>
              <a:t>Bolting is a complex trait in carrot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440" y="114311"/>
            <a:ext cx="1978925" cy="148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1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DFE1E-9BCF-4FAD-AB4F-03ACE0181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Bolting Resistance in landraces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E4AAE-28B7-4D2C-910D-AF9DFA6018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SCRI I</a:t>
            </a:r>
          </a:p>
          <a:p>
            <a:r>
              <a:rPr lang="en-US" dirty="0"/>
              <a:t>183 of 675 lines did not bolt in any of 5 locations</a:t>
            </a:r>
          </a:p>
          <a:p>
            <a:r>
              <a:rPr lang="en-US" dirty="0"/>
              <a:t>Summer environments, 14-15hr/daylength, are highly correlated</a:t>
            </a:r>
          </a:p>
          <a:p>
            <a:r>
              <a:rPr lang="en-US" dirty="0"/>
              <a:t>There is large Genotype x Environment interactions</a:t>
            </a:r>
          </a:p>
          <a:p>
            <a:r>
              <a:rPr lang="en-US" dirty="0"/>
              <a:t>GWAS detected significant loci in each environment and is sensitive to technology/sampling</a:t>
            </a:r>
          </a:p>
          <a:p>
            <a:r>
              <a:rPr lang="en-US" dirty="0"/>
              <a:t>Candidate genes can be identified and should be verified</a:t>
            </a:r>
          </a:p>
          <a:p>
            <a:r>
              <a:rPr lang="en-US" dirty="0"/>
              <a:t>Bolting is a complex trait in carrot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49D2D-A6B8-4BFD-B9F7-290C8598B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92966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SCRI II</a:t>
            </a:r>
          </a:p>
          <a:p>
            <a:r>
              <a:rPr lang="en-US" dirty="0"/>
              <a:t>Selected 10 non and 10 bolting lines</a:t>
            </a:r>
          </a:p>
          <a:p>
            <a:r>
              <a:rPr lang="en-US" dirty="0"/>
              <a:t>F2 populations currently growing</a:t>
            </a:r>
          </a:p>
          <a:p>
            <a:r>
              <a:rPr lang="en-US" dirty="0"/>
              <a:t>Will map genes in biparental populations</a:t>
            </a:r>
          </a:p>
          <a:p>
            <a:r>
              <a:rPr lang="en-US" dirty="0"/>
              <a:t>Test genomic selection models</a:t>
            </a:r>
          </a:p>
          <a:p>
            <a:r>
              <a:rPr lang="en-US" dirty="0"/>
              <a:t>K-12 outreach- 1760 K-5, 30 Undergrads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B2F2D5-173C-46B7-91A7-E006683479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760" y="4128570"/>
            <a:ext cx="3639239" cy="272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97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279</Words>
  <Application>Microsoft Macintosh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Conclusions</vt:lpstr>
      <vt:lpstr>Bolting Resistance in landraces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 Van Deynze</dc:creator>
  <cp:lastModifiedBy>Allen Van Deynze</cp:lastModifiedBy>
  <cp:revision>4</cp:revision>
  <dcterms:created xsi:type="dcterms:W3CDTF">2022-08-19T22:17:35Z</dcterms:created>
  <dcterms:modified xsi:type="dcterms:W3CDTF">2023-12-12T04:59:33Z</dcterms:modified>
</cp:coreProperties>
</file>