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33" r:id="rId3"/>
    <p:sldId id="272" r:id="rId4"/>
    <p:sldId id="273" r:id="rId5"/>
    <p:sldId id="316" r:id="rId6"/>
    <p:sldId id="351" r:id="rId7"/>
    <p:sldId id="531" r:id="rId8"/>
    <p:sldId id="317" r:id="rId9"/>
    <p:sldId id="314" r:id="rId10"/>
    <p:sldId id="530" r:id="rId11"/>
    <p:sldId id="327" r:id="rId12"/>
    <p:sldId id="329" r:id="rId13"/>
    <p:sldId id="532" r:id="rId14"/>
    <p:sldId id="326" r:id="rId15"/>
    <p:sldId id="324" r:id="rId16"/>
    <p:sldId id="527" r:id="rId17"/>
    <p:sldId id="333" r:id="rId18"/>
    <p:sldId id="332" r:id="rId19"/>
    <p:sldId id="334" r:id="rId20"/>
    <p:sldId id="335" r:id="rId21"/>
    <p:sldId id="258" r:id="rId22"/>
    <p:sldId id="263" r:id="rId23"/>
    <p:sldId id="526" r:id="rId24"/>
    <p:sldId id="535" r:id="rId25"/>
    <p:sldId id="528" r:id="rId26"/>
    <p:sldId id="529" r:id="rId27"/>
    <p:sldId id="534" r:id="rId28"/>
    <p:sldId id="5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25" autoAdjust="0"/>
  </p:normalViewPr>
  <p:slideViewPr>
    <p:cSldViewPr snapToGrid="0">
      <p:cViewPr varScale="1">
        <p:scale>
          <a:sx n="67" d="100"/>
          <a:sy n="67" d="100"/>
        </p:scale>
        <p:origin x="7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dasumner\Downloads\carrot%20WTP%20by%20period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sumner\Downloads\carrot%20demand%20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Sheet1!$C$2</c:f>
              <c:strCache>
                <c:ptCount val="1"/>
                <c:pt idx="0">
                  <c:v>Organic baby over non-organic baby</c:v>
                </c:pt>
              </c:strCache>
            </c:strRef>
          </c:tx>
          <c:spPr>
            <a:ln w="63500" cap="rnd">
              <a:solidFill>
                <a:schemeClr val="accent1"/>
              </a:solidFill>
              <a:round/>
            </a:ln>
            <a:effectLst/>
          </c:spPr>
          <c:marker>
            <c:symbol val="circle"/>
            <c:size val="5"/>
            <c:spPr>
              <a:solidFill>
                <a:schemeClr val="accent1"/>
              </a:solidFill>
              <a:ln w="9525">
                <a:solidFill>
                  <a:schemeClr val="accent1"/>
                </a:solidFill>
              </a:ln>
              <a:effectLst/>
            </c:spPr>
          </c:marker>
          <c:cat>
            <c:strRef>
              <c:f>(Sheet1!$A$5,Sheet1!$A$7,Sheet1!$A$9,Sheet1!$A$11,Sheet1!$A$13,Sheet1!$A$15,Sheet1!$A$17,Sheet1!$A$19)</c:f>
              <c:strCache>
                <c:ptCount val="8"/>
                <c:pt idx="0">
                  <c:v>Dec 2019 – Jan 2020</c:v>
                </c:pt>
                <c:pt idx="1">
                  <c:v>March – April 2020</c:v>
                </c:pt>
                <c:pt idx="2">
                  <c:v>Jun-20</c:v>
                </c:pt>
                <c:pt idx="3">
                  <c:v>Aug-20</c:v>
                </c:pt>
                <c:pt idx="4">
                  <c:v>Oct-20</c:v>
                </c:pt>
                <c:pt idx="5">
                  <c:v>Jan-21</c:v>
                </c:pt>
                <c:pt idx="6">
                  <c:v>Mar-21</c:v>
                </c:pt>
                <c:pt idx="7">
                  <c:v>Oct-22</c:v>
                </c:pt>
              </c:strCache>
            </c:strRef>
          </c:cat>
          <c:val>
            <c:numRef>
              <c:f>(Sheet1!$C$5,Sheet1!$C$7,Sheet1!$C$9,Sheet1!$C$11,Sheet1!$C$13,Sheet1!$C$15,Sheet1!$C$17,Sheet1!$C$19)</c:f>
              <c:numCache>
                <c:formatCode>"$"#,##0.00_);[Red]\("$"#,##0.00\)</c:formatCode>
                <c:ptCount val="8"/>
                <c:pt idx="0">
                  <c:v>0.20799999999999999</c:v>
                </c:pt>
                <c:pt idx="1">
                  <c:v>0.19700000000000001</c:v>
                </c:pt>
                <c:pt idx="2">
                  <c:v>0.23100000000000001</c:v>
                </c:pt>
                <c:pt idx="3">
                  <c:v>0.22500000000000001</c:v>
                </c:pt>
                <c:pt idx="4">
                  <c:v>0.20899999999999999</c:v>
                </c:pt>
                <c:pt idx="5">
                  <c:v>0.20799999999999999</c:v>
                </c:pt>
                <c:pt idx="6">
                  <c:v>0.20799999999999999</c:v>
                </c:pt>
                <c:pt idx="7">
                  <c:v>2.64E-2</c:v>
                </c:pt>
              </c:numCache>
            </c:numRef>
          </c:val>
          <c:smooth val="0"/>
          <c:extLst>
            <c:ext xmlns:c16="http://schemas.microsoft.com/office/drawing/2014/chart" uri="{C3380CC4-5D6E-409C-BE32-E72D297353CC}">
              <c16:uniqueId val="{00000000-A42F-4F38-AA08-70F57BB2A575}"/>
            </c:ext>
          </c:extLst>
        </c:ser>
        <c:ser>
          <c:idx val="1"/>
          <c:order val="1"/>
          <c:tx>
            <c:strRef>
              <c:f>Sheet1!$D$2</c:f>
              <c:strCache>
                <c:ptCount val="1"/>
                <c:pt idx="0">
                  <c:v>Non-organic baby over non-organic full-sized</c:v>
                </c:pt>
              </c:strCache>
            </c:strRef>
          </c:tx>
          <c:spPr>
            <a:ln w="63500" cap="rnd">
              <a:solidFill>
                <a:schemeClr val="accent2"/>
              </a:solidFill>
              <a:round/>
            </a:ln>
            <a:effectLst/>
          </c:spPr>
          <c:marker>
            <c:symbol val="circle"/>
            <c:size val="5"/>
            <c:spPr>
              <a:solidFill>
                <a:schemeClr val="accent2"/>
              </a:solidFill>
              <a:ln w="9525">
                <a:solidFill>
                  <a:schemeClr val="accent2"/>
                </a:solidFill>
              </a:ln>
              <a:effectLst/>
            </c:spPr>
          </c:marker>
          <c:cat>
            <c:strRef>
              <c:f>(Sheet1!$A$5,Sheet1!$A$7,Sheet1!$A$9,Sheet1!$A$11,Sheet1!$A$13,Sheet1!$A$15,Sheet1!$A$17,Sheet1!$A$19)</c:f>
              <c:strCache>
                <c:ptCount val="8"/>
                <c:pt idx="0">
                  <c:v>Dec 2019 – Jan 2020</c:v>
                </c:pt>
                <c:pt idx="1">
                  <c:v>March – April 2020</c:v>
                </c:pt>
                <c:pt idx="2">
                  <c:v>Jun-20</c:v>
                </c:pt>
                <c:pt idx="3">
                  <c:v>Aug-20</c:v>
                </c:pt>
                <c:pt idx="4">
                  <c:v>Oct-20</c:v>
                </c:pt>
                <c:pt idx="5">
                  <c:v>Jan-21</c:v>
                </c:pt>
                <c:pt idx="6">
                  <c:v>Mar-21</c:v>
                </c:pt>
                <c:pt idx="7">
                  <c:v>Oct-22</c:v>
                </c:pt>
              </c:strCache>
            </c:strRef>
          </c:cat>
          <c:val>
            <c:numRef>
              <c:f>(Sheet1!$D$5,Sheet1!$D$7,Sheet1!$D$9,Sheet1!$D$11,Sheet1!$D$13,Sheet1!$D$15,Sheet1!$D$17,Sheet1!$D$19)</c:f>
              <c:numCache>
                <c:formatCode>"$"#,##0.00_);[Red]\("$"#,##0.00\)</c:formatCode>
                <c:ptCount val="8"/>
                <c:pt idx="0">
                  <c:v>0.69</c:v>
                </c:pt>
                <c:pt idx="1">
                  <c:v>0.66400000000000003</c:v>
                </c:pt>
                <c:pt idx="2">
                  <c:v>0.67300000000000004</c:v>
                </c:pt>
                <c:pt idx="3">
                  <c:v>0.73</c:v>
                </c:pt>
                <c:pt idx="4">
                  <c:v>0.64900000000000002</c:v>
                </c:pt>
                <c:pt idx="5">
                  <c:v>0.626</c:v>
                </c:pt>
                <c:pt idx="6">
                  <c:v>0.622</c:v>
                </c:pt>
                <c:pt idx="7">
                  <c:v>0.63100000000000001</c:v>
                </c:pt>
              </c:numCache>
            </c:numRef>
          </c:val>
          <c:smooth val="0"/>
          <c:extLst>
            <c:ext xmlns:c16="http://schemas.microsoft.com/office/drawing/2014/chart" uri="{C3380CC4-5D6E-409C-BE32-E72D297353CC}">
              <c16:uniqueId val="{00000001-A42F-4F38-AA08-70F57BB2A575}"/>
            </c:ext>
          </c:extLst>
        </c:ser>
        <c:dLbls>
          <c:showLegendKey val="0"/>
          <c:showVal val="0"/>
          <c:showCatName val="0"/>
          <c:showSerName val="0"/>
          <c:showPercent val="0"/>
          <c:showBubbleSize val="0"/>
        </c:dLbls>
        <c:marker val="1"/>
        <c:smooth val="0"/>
        <c:axId val="537583104"/>
        <c:axId val="647624127"/>
      </c:lineChart>
      <c:catAx>
        <c:axId val="53758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47624127"/>
        <c:crosses val="autoZero"/>
        <c:auto val="1"/>
        <c:lblAlgn val="ctr"/>
        <c:lblOffset val="100"/>
        <c:noMultiLvlLbl val="0"/>
      </c:catAx>
      <c:valAx>
        <c:axId val="6476241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37583104"/>
        <c:crosses val="autoZero"/>
        <c:crossBetween val="between"/>
      </c:valAx>
      <c:spPr>
        <a:noFill/>
        <a:ln>
          <a:noFill/>
        </a:ln>
        <a:effectLst/>
      </c:spPr>
    </c:plotArea>
    <c:legend>
      <c:legendPos val="b"/>
      <c:layout>
        <c:manualLayout>
          <c:xMode val="edge"/>
          <c:yMode val="edge"/>
          <c:x val="8.7505531990580088E-2"/>
          <c:y val="0.26059947547024004"/>
          <c:w val="0.91199034746890828"/>
          <c:h val="0.1453410855083075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59255730207971E-2"/>
          <c:y val="9.8063040382231403E-2"/>
          <c:w val="0.88812569317896128"/>
          <c:h val="0.79765792443740746"/>
        </c:manualLayout>
      </c:layout>
      <c:scatterChart>
        <c:scatterStyle val="smoothMarker"/>
        <c:varyColors val="0"/>
        <c:ser>
          <c:idx val="0"/>
          <c:order val="0"/>
          <c:tx>
            <c:strRef>
              <c:f>Sheet1!$B$1</c:f>
              <c:strCache>
                <c:ptCount val="1"/>
                <c:pt idx="0">
                  <c:v>organic full over 
non-organic full</c:v>
                </c:pt>
              </c:strCache>
            </c:strRef>
          </c:tx>
          <c:spPr>
            <a:ln w="50800" cap="rnd">
              <a:solidFill>
                <a:srgbClr val="FF0000"/>
              </a:solidFill>
              <a:round/>
            </a:ln>
            <a:effectLst/>
          </c:spPr>
          <c:marker>
            <c:symbol val="circle"/>
            <c:size val="7"/>
            <c:spPr>
              <a:solidFill>
                <a:srgbClr val="FF0000"/>
              </a:solidFill>
              <a:ln w="9525">
                <a:solidFill>
                  <a:srgbClr val="FF0000"/>
                </a:solidFill>
              </a:ln>
              <a:effectLst/>
            </c:spPr>
          </c:marker>
          <c:xVal>
            <c:numRef>
              <c:f>Sheet1!$B$2:$B$4</c:f>
              <c:numCache>
                <c:formatCode>0.0</c:formatCode>
                <c:ptCount val="3"/>
                <c:pt idx="0">
                  <c:v>46.4</c:v>
                </c:pt>
                <c:pt idx="1">
                  <c:v>21</c:v>
                </c:pt>
                <c:pt idx="2">
                  <c:v>17</c:v>
                </c:pt>
              </c:numCache>
            </c:numRef>
          </c:xVal>
          <c:yVal>
            <c:numRef>
              <c:f>Sheet1!$A$2:$A$4</c:f>
              <c:numCache>
                <c:formatCode>General</c:formatCode>
                <c:ptCount val="3"/>
                <c:pt idx="0">
                  <c:v>1</c:v>
                </c:pt>
                <c:pt idx="1">
                  <c:v>1.5</c:v>
                </c:pt>
                <c:pt idx="2">
                  <c:v>2</c:v>
                </c:pt>
              </c:numCache>
            </c:numRef>
          </c:yVal>
          <c:smooth val="0"/>
          <c:extLst>
            <c:ext xmlns:c16="http://schemas.microsoft.com/office/drawing/2014/chart" uri="{C3380CC4-5D6E-409C-BE32-E72D297353CC}">
              <c16:uniqueId val="{00000000-4A44-49B7-AF4D-72780D21214B}"/>
            </c:ext>
          </c:extLst>
        </c:ser>
        <c:ser>
          <c:idx val="3"/>
          <c:order val="1"/>
          <c:tx>
            <c:strRef>
              <c:f>Sheet1!$E$1</c:f>
              <c:strCache>
                <c:ptCount val="1"/>
                <c:pt idx="0">
                  <c:v>organic fresh cut over 
organic full</c:v>
                </c:pt>
              </c:strCache>
            </c:strRef>
          </c:tx>
          <c:spPr>
            <a:ln w="50800" cap="rnd">
              <a:solidFill>
                <a:srgbClr val="ED7D31">
                  <a:lumMod val="75000"/>
                </a:srgbClr>
              </a:solidFill>
              <a:round/>
            </a:ln>
            <a:effectLst/>
          </c:spPr>
          <c:marker>
            <c:symbol val="square"/>
            <c:size val="7"/>
            <c:spPr>
              <a:solidFill>
                <a:schemeClr val="accent4"/>
              </a:solidFill>
              <a:ln w="9525">
                <a:solidFill>
                  <a:schemeClr val="accent4"/>
                </a:solidFill>
              </a:ln>
              <a:effectLst/>
            </c:spPr>
          </c:marker>
          <c:dPt>
            <c:idx val="2"/>
            <c:marker>
              <c:symbol val="square"/>
              <c:size val="7"/>
              <c:spPr>
                <a:solidFill>
                  <a:schemeClr val="accent2"/>
                </a:solidFill>
                <a:ln w="9525">
                  <a:solidFill>
                    <a:schemeClr val="accent2"/>
                  </a:solidFill>
                </a:ln>
                <a:effectLst/>
              </c:spPr>
            </c:marker>
            <c:bubble3D val="0"/>
            <c:spPr>
              <a:ln w="50800" cap="rnd">
                <a:solidFill>
                  <a:srgbClr val="ED7D31">
                    <a:lumMod val="75000"/>
                  </a:srgbClr>
                </a:solidFill>
                <a:round/>
              </a:ln>
              <a:effectLst/>
            </c:spPr>
            <c:extLst>
              <c:ext xmlns:c16="http://schemas.microsoft.com/office/drawing/2014/chart" uri="{C3380CC4-5D6E-409C-BE32-E72D297353CC}">
                <c16:uniqueId val="{00000002-4A44-49B7-AF4D-72780D21214B}"/>
              </c:ext>
            </c:extLst>
          </c:dPt>
          <c:xVal>
            <c:numRef>
              <c:f>Sheet1!$E$2:$E$4</c:f>
              <c:numCache>
                <c:formatCode>General</c:formatCode>
                <c:ptCount val="3"/>
                <c:pt idx="0">
                  <c:v>53.3</c:v>
                </c:pt>
                <c:pt idx="1">
                  <c:v>38.6</c:v>
                </c:pt>
                <c:pt idx="2">
                  <c:v>30.5</c:v>
                </c:pt>
              </c:numCache>
            </c:numRef>
          </c:xVal>
          <c:yVal>
            <c:numRef>
              <c:f>Sheet1!$A$2:$A$4</c:f>
              <c:numCache>
                <c:formatCode>General</c:formatCode>
                <c:ptCount val="3"/>
                <c:pt idx="0">
                  <c:v>1</c:v>
                </c:pt>
                <c:pt idx="1">
                  <c:v>1.5</c:v>
                </c:pt>
                <c:pt idx="2">
                  <c:v>2</c:v>
                </c:pt>
              </c:numCache>
            </c:numRef>
          </c:yVal>
          <c:smooth val="0"/>
          <c:extLst>
            <c:ext xmlns:c16="http://schemas.microsoft.com/office/drawing/2014/chart" uri="{C3380CC4-5D6E-409C-BE32-E72D297353CC}">
              <c16:uniqueId val="{00000003-4A44-49B7-AF4D-72780D21214B}"/>
            </c:ext>
          </c:extLst>
        </c:ser>
        <c:ser>
          <c:idx val="1"/>
          <c:order val="2"/>
          <c:tx>
            <c:strRef>
              <c:f>Sheet1!$C$1</c:f>
              <c:strCache>
                <c:ptCount val="1"/>
                <c:pt idx="0">
                  <c:v>organic fresh cut over 
non-organic fresh cut</c:v>
                </c:pt>
              </c:strCache>
            </c:strRef>
          </c:tx>
          <c:spPr>
            <a:ln w="50800" cap="rnd">
              <a:solidFill>
                <a:srgbClr val="00B050"/>
              </a:solidFill>
              <a:round/>
            </a:ln>
            <a:effectLst/>
          </c:spPr>
          <c:marker>
            <c:symbol val="triangle"/>
            <c:size val="7"/>
            <c:spPr>
              <a:solidFill>
                <a:srgbClr val="00B050"/>
              </a:solidFill>
              <a:ln w="9525">
                <a:solidFill>
                  <a:srgbClr val="00B050"/>
                </a:solidFill>
              </a:ln>
              <a:effectLst/>
            </c:spPr>
          </c:marker>
          <c:xVal>
            <c:numRef>
              <c:f>Sheet1!$C$2:$C$4</c:f>
              <c:numCache>
                <c:formatCode>0.0</c:formatCode>
                <c:ptCount val="3"/>
                <c:pt idx="0">
                  <c:v>45.2</c:v>
                </c:pt>
                <c:pt idx="1">
                  <c:v>22.1</c:v>
                </c:pt>
                <c:pt idx="2">
                  <c:v>17.399999999999999</c:v>
                </c:pt>
              </c:numCache>
            </c:numRef>
          </c:xVal>
          <c:yVal>
            <c:numRef>
              <c:f>Sheet1!$A$2:$A$4</c:f>
              <c:numCache>
                <c:formatCode>General</c:formatCode>
                <c:ptCount val="3"/>
                <c:pt idx="0">
                  <c:v>1</c:v>
                </c:pt>
                <c:pt idx="1">
                  <c:v>1.5</c:v>
                </c:pt>
                <c:pt idx="2">
                  <c:v>2</c:v>
                </c:pt>
              </c:numCache>
            </c:numRef>
          </c:yVal>
          <c:smooth val="0"/>
          <c:extLst>
            <c:ext xmlns:c16="http://schemas.microsoft.com/office/drawing/2014/chart" uri="{C3380CC4-5D6E-409C-BE32-E72D297353CC}">
              <c16:uniqueId val="{00000004-4A44-49B7-AF4D-72780D21214B}"/>
            </c:ext>
          </c:extLst>
        </c:ser>
        <c:ser>
          <c:idx val="2"/>
          <c:order val="3"/>
          <c:tx>
            <c:strRef>
              <c:f>Sheet1!$D$1</c:f>
              <c:strCache>
                <c:ptCount val="1"/>
                <c:pt idx="0">
                  <c:v>non-organic fresh cut over 
non-organic full</c:v>
                </c:pt>
              </c:strCache>
            </c:strRef>
          </c:tx>
          <c:spPr>
            <a:ln w="50800" cap="rnd">
              <a:solidFill>
                <a:srgbClr val="0070C0"/>
              </a:solidFill>
              <a:round/>
            </a:ln>
            <a:effectLst/>
          </c:spPr>
          <c:marker>
            <c:symbol val="diamond"/>
            <c:size val="7"/>
            <c:spPr>
              <a:solidFill>
                <a:srgbClr val="0070C0"/>
              </a:solidFill>
              <a:ln w="9525">
                <a:solidFill>
                  <a:srgbClr val="0070C0"/>
                </a:solidFill>
              </a:ln>
              <a:effectLst/>
            </c:spPr>
          </c:marker>
          <c:xVal>
            <c:numRef>
              <c:f>Sheet1!$D$2:$D$4</c:f>
              <c:numCache>
                <c:formatCode>General</c:formatCode>
                <c:ptCount val="3"/>
                <c:pt idx="0">
                  <c:v>51.5</c:v>
                </c:pt>
                <c:pt idx="1">
                  <c:v>38.9</c:v>
                </c:pt>
                <c:pt idx="2">
                  <c:v>32.700000000000003</c:v>
                </c:pt>
              </c:numCache>
            </c:numRef>
          </c:xVal>
          <c:yVal>
            <c:numRef>
              <c:f>Sheet1!$A$2:$A$4</c:f>
              <c:numCache>
                <c:formatCode>General</c:formatCode>
                <c:ptCount val="3"/>
                <c:pt idx="0">
                  <c:v>1</c:v>
                </c:pt>
                <c:pt idx="1">
                  <c:v>1.5</c:v>
                </c:pt>
                <c:pt idx="2">
                  <c:v>2</c:v>
                </c:pt>
              </c:numCache>
            </c:numRef>
          </c:yVal>
          <c:smooth val="0"/>
          <c:extLst>
            <c:ext xmlns:c16="http://schemas.microsoft.com/office/drawing/2014/chart" uri="{C3380CC4-5D6E-409C-BE32-E72D297353CC}">
              <c16:uniqueId val="{00000005-4A44-49B7-AF4D-72780D21214B}"/>
            </c:ext>
          </c:extLst>
        </c:ser>
        <c:dLbls>
          <c:showLegendKey val="0"/>
          <c:showVal val="0"/>
          <c:showCatName val="0"/>
          <c:showSerName val="0"/>
          <c:showPercent val="0"/>
          <c:showBubbleSize val="0"/>
        </c:dLbls>
        <c:axId val="1083743631"/>
        <c:axId val="1083744111"/>
      </c:scatterChart>
      <c:valAx>
        <c:axId val="1083743631"/>
        <c:scaling>
          <c:orientation val="minMax"/>
          <c:max val="55"/>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400" b="1" dirty="0"/>
                  <a:t>Choice </a:t>
                </a:r>
                <a:r>
                  <a:rPr lang="en-US" sz="2400" b="1" baseline="0" dirty="0"/>
                  <a:t>share</a:t>
                </a:r>
                <a:endParaRPr lang="en-US" sz="2400" b="1" dirty="0"/>
              </a:p>
            </c:rich>
          </c:tx>
          <c:layout>
            <c:manualLayout>
              <c:xMode val="edge"/>
              <c:yMode val="edge"/>
              <c:x val="0.37713178436899181"/>
              <c:y val="0.842274065186320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3744111"/>
        <c:crosses val="autoZero"/>
        <c:crossBetween val="midCat"/>
      </c:valAx>
      <c:valAx>
        <c:axId val="1083744111"/>
        <c:scaling>
          <c:orientation val="minMax"/>
          <c:max val="2.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dirty="0"/>
                  <a:t>Price</a:t>
                </a:r>
                <a:r>
                  <a:rPr lang="en-US" sz="2400" b="1" baseline="0" dirty="0"/>
                  <a:t> ($/lb.)</a:t>
                </a:r>
                <a:endParaRPr lang="en-US" sz="2400" b="1" dirty="0"/>
              </a:p>
            </c:rich>
          </c:tx>
          <c:layout>
            <c:manualLayout>
              <c:xMode val="edge"/>
              <c:yMode val="edge"/>
              <c:x val="7.4000188183622334E-2"/>
              <c:y val="0.33747611203769767"/>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83743631"/>
        <c:crosses val="autoZero"/>
        <c:crossBetween val="midCat"/>
        <c:majorUnit val="0.5"/>
      </c:valAx>
      <c:spPr>
        <a:noFill/>
        <a:ln>
          <a:noFill/>
        </a:ln>
        <a:effectLst/>
      </c:spPr>
    </c:plotArea>
    <c:legend>
      <c:legendPos val="r"/>
      <c:layout>
        <c:manualLayout>
          <c:xMode val="edge"/>
          <c:yMode val="edge"/>
          <c:x val="6.2009133005248396E-4"/>
          <c:y val="7.0485366783111519E-5"/>
          <c:w val="0.99855924941087293"/>
          <c:h val="0.1203727709656193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0.33199</cdr:x>
      <cdr:y>0.84724</cdr:y>
    </cdr:from>
    <cdr:to>
      <cdr:x>0.9016</cdr:x>
      <cdr:y>1</cdr:y>
    </cdr:to>
    <cdr:sp macro="" textlink="">
      <cdr:nvSpPr>
        <cdr:cNvPr id="2" name="TextBox 1">
          <a:extLst xmlns:a="http://schemas.openxmlformats.org/drawingml/2006/main">
            <a:ext uri="{FF2B5EF4-FFF2-40B4-BE49-F238E27FC236}">
              <a16:creationId xmlns:a16="http://schemas.microsoft.com/office/drawing/2014/main" id="{43FD9B65-E948-70C2-8FFB-540F1FABD321}"/>
            </a:ext>
          </a:extLst>
        </cdr:cNvPr>
        <cdr:cNvSpPr txBox="1"/>
      </cdr:nvSpPr>
      <cdr:spPr>
        <a:xfrm xmlns:a="http://schemas.openxmlformats.org/drawingml/2006/main">
          <a:off x="3796559" y="5071533"/>
          <a:ext cx="651392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0.17904</cdr:x>
      <cdr:y>0</cdr:y>
    </cdr:from>
    <cdr:to>
      <cdr:x>0.86863</cdr:x>
      <cdr:y>0.1374</cdr:y>
    </cdr:to>
    <cdr:sp macro="" textlink="">
      <cdr:nvSpPr>
        <cdr:cNvPr id="3" name="TextBox 2">
          <a:extLst xmlns:a="http://schemas.openxmlformats.org/drawingml/2006/main">
            <a:ext uri="{FF2B5EF4-FFF2-40B4-BE49-F238E27FC236}">
              <a16:creationId xmlns:a16="http://schemas.microsoft.com/office/drawing/2014/main" id="{3276B007-3F35-2BF2-FC8E-4077A7538222}"/>
            </a:ext>
          </a:extLst>
        </cdr:cNvPr>
        <cdr:cNvSpPr txBox="1"/>
      </cdr:nvSpPr>
      <cdr:spPr>
        <a:xfrm xmlns:a="http://schemas.openxmlformats.org/drawingml/2006/main">
          <a:off x="2047458" y="0"/>
          <a:ext cx="7885984" cy="822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solidFill>
                <a:srgbClr val="00B050"/>
              </a:solidFill>
            </a:rPr>
            <a:t>Examples of willingness to pay premium across survey rounds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02732-5511-4633-A9C8-223E88B97CE4}" type="datetimeFigureOut">
              <a:rPr lang="en-US" smtClean="0"/>
              <a:t>7/6/2024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2B052-4931-4405-B06A-55161DFA692F}" type="slidenum">
              <a:rPr lang="en-US" smtClean="0"/>
              <a:t>‹#›</a:t>
            </a:fld>
            <a:endParaRPr lang="en-US" dirty="0"/>
          </a:p>
        </p:txBody>
      </p:sp>
    </p:spTree>
    <p:extLst>
      <p:ext uri="{BB962C8B-B14F-4D97-AF65-F5344CB8AC3E}">
        <p14:creationId xmlns:p14="http://schemas.microsoft.com/office/powerpoint/2010/main" val="266150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a:t>
            </a:fld>
            <a:endParaRPr lang="en-US" dirty="0"/>
          </a:p>
        </p:txBody>
      </p:sp>
    </p:spTree>
    <p:extLst>
      <p:ext uri="{BB962C8B-B14F-4D97-AF65-F5344CB8AC3E}">
        <p14:creationId xmlns:p14="http://schemas.microsoft.com/office/powerpoint/2010/main" val="152938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19</a:t>
            </a:fld>
            <a:endParaRPr lang="en-US" dirty="0"/>
          </a:p>
        </p:txBody>
      </p:sp>
    </p:spTree>
    <p:extLst>
      <p:ext uri="{BB962C8B-B14F-4D97-AF65-F5344CB8AC3E}">
        <p14:creationId xmlns:p14="http://schemas.microsoft.com/office/powerpoint/2010/main" val="385144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20</a:t>
            </a:fld>
            <a:endParaRPr lang="en-US" dirty="0"/>
          </a:p>
        </p:txBody>
      </p:sp>
    </p:spTree>
    <p:extLst>
      <p:ext uri="{BB962C8B-B14F-4D97-AF65-F5344CB8AC3E}">
        <p14:creationId xmlns:p14="http://schemas.microsoft.com/office/powerpoint/2010/main" val="396395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26</a:t>
            </a:fld>
            <a:endParaRPr lang="en-US" dirty="0"/>
          </a:p>
        </p:txBody>
      </p:sp>
    </p:spTree>
    <p:extLst>
      <p:ext uri="{BB962C8B-B14F-4D97-AF65-F5344CB8AC3E}">
        <p14:creationId xmlns:p14="http://schemas.microsoft.com/office/powerpoint/2010/main" val="145486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28</a:t>
            </a:fld>
            <a:endParaRPr lang="en-US" dirty="0"/>
          </a:p>
        </p:txBody>
      </p:sp>
    </p:spTree>
    <p:extLst>
      <p:ext uri="{BB962C8B-B14F-4D97-AF65-F5344CB8AC3E}">
        <p14:creationId xmlns:p14="http://schemas.microsoft.com/office/powerpoint/2010/main" val="12581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2</a:t>
            </a:fld>
            <a:endParaRPr lang="en-US" dirty="0"/>
          </a:p>
        </p:txBody>
      </p:sp>
    </p:spTree>
    <p:extLst>
      <p:ext uri="{BB962C8B-B14F-4D97-AF65-F5344CB8AC3E}">
        <p14:creationId xmlns:p14="http://schemas.microsoft.com/office/powerpoint/2010/main" val="343744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3</a:t>
            </a:fld>
            <a:endParaRPr lang="en-US" dirty="0"/>
          </a:p>
        </p:txBody>
      </p:sp>
    </p:spTree>
    <p:extLst>
      <p:ext uri="{BB962C8B-B14F-4D97-AF65-F5344CB8AC3E}">
        <p14:creationId xmlns:p14="http://schemas.microsoft.com/office/powerpoint/2010/main" val="99475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4</a:t>
            </a:fld>
            <a:endParaRPr lang="en-US" dirty="0"/>
          </a:p>
        </p:txBody>
      </p:sp>
    </p:spTree>
    <p:extLst>
      <p:ext uri="{BB962C8B-B14F-4D97-AF65-F5344CB8AC3E}">
        <p14:creationId xmlns:p14="http://schemas.microsoft.com/office/powerpoint/2010/main" val="372273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7</a:t>
            </a:fld>
            <a:endParaRPr lang="en-US" dirty="0"/>
          </a:p>
        </p:txBody>
      </p:sp>
    </p:spTree>
    <p:extLst>
      <p:ext uri="{BB962C8B-B14F-4D97-AF65-F5344CB8AC3E}">
        <p14:creationId xmlns:p14="http://schemas.microsoft.com/office/powerpoint/2010/main" val="202609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14</a:t>
            </a:fld>
            <a:endParaRPr lang="en-US" dirty="0"/>
          </a:p>
        </p:txBody>
      </p:sp>
    </p:spTree>
    <p:extLst>
      <p:ext uri="{BB962C8B-B14F-4D97-AF65-F5344CB8AC3E}">
        <p14:creationId xmlns:p14="http://schemas.microsoft.com/office/powerpoint/2010/main" val="1711140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16</a:t>
            </a:fld>
            <a:endParaRPr lang="en-US" dirty="0"/>
          </a:p>
        </p:txBody>
      </p:sp>
    </p:spTree>
    <p:extLst>
      <p:ext uri="{BB962C8B-B14F-4D97-AF65-F5344CB8AC3E}">
        <p14:creationId xmlns:p14="http://schemas.microsoft.com/office/powerpoint/2010/main" val="47000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17</a:t>
            </a:fld>
            <a:endParaRPr lang="en-US" dirty="0"/>
          </a:p>
        </p:txBody>
      </p:sp>
    </p:spTree>
    <p:extLst>
      <p:ext uri="{BB962C8B-B14F-4D97-AF65-F5344CB8AC3E}">
        <p14:creationId xmlns:p14="http://schemas.microsoft.com/office/powerpoint/2010/main" val="312982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2B052-4931-4405-B06A-55161DFA692F}" type="slidenum">
              <a:rPr lang="en-US" smtClean="0"/>
              <a:t>18</a:t>
            </a:fld>
            <a:endParaRPr lang="en-US" dirty="0"/>
          </a:p>
        </p:txBody>
      </p:sp>
    </p:spTree>
    <p:extLst>
      <p:ext uri="{BB962C8B-B14F-4D97-AF65-F5344CB8AC3E}">
        <p14:creationId xmlns:p14="http://schemas.microsoft.com/office/powerpoint/2010/main" val="30232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A67D-46E8-4ADE-9F7F-DB3AC8577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10C275-3BEF-4174-BD87-3A1B03F9E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EC640C-5E80-48A1-B5F3-8FB4E4C5C56E}"/>
              </a:ext>
            </a:extLst>
          </p:cNvPr>
          <p:cNvSpPr>
            <a:spLocks noGrp="1"/>
          </p:cNvSpPr>
          <p:nvPr>
            <p:ph type="dt" sz="half" idx="10"/>
          </p:nvPr>
        </p:nvSpPr>
        <p:spPr/>
        <p:txBody>
          <a:bodyPr/>
          <a:lstStyle/>
          <a:p>
            <a:fld id="{134972E7-2F07-43CE-BC8E-AB37E557F138}" type="datetime1">
              <a:rPr lang="en-US" smtClean="0"/>
              <a:t>7/6/2024</a:t>
            </a:fld>
            <a:endParaRPr lang="en-US" dirty="0"/>
          </a:p>
        </p:txBody>
      </p:sp>
      <p:sp>
        <p:nvSpPr>
          <p:cNvPr id="5" name="Footer Placeholder 4">
            <a:extLst>
              <a:ext uri="{FF2B5EF4-FFF2-40B4-BE49-F238E27FC236}">
                <a16:creationId xmlns:a16="http://schemas.microsoft.com/office/drawing/2014/main" id="{4EA4DD98-EB50-49F0-95AA-EAAE81745E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FEA714-C579-4D2D-992E-E8527B081B5C}"/>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353678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B056-D23A-4D9A-B837-F5B83617B0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D9DD35-AEBF-4D49-A72B-B9F70C69F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AA42B-3A2C-4BAD-9BD8-653922EA2CF1}"/>
              </a:ext>
            </a:extLst>
          </p:cNvPr>
          <p:cNvSpPr>
            <a:spLocks noGrp="1"/>
          </p:cNvSpPr>
          <p:nvPr>
            <p:ph type="dt" sz="half" idx="10"/>
          </p:nvPr>
        </p:nvSpPr>
        <p:spPr/>
        <p:txBody>
          <a:bodyPr/>
          <a:lstStyle/>
          <a:p>
            <a:fld id="{0AC24618-A7CB-4500-A24C-91A9B5B888C6}" type="datetime1">
              <a:rPr lang="en-US" smtClean="0"/>
              <a:t>7/6/2024</a:t>
            </a:fld>
            <a:endParaRPr lang="en-US" dirty="0"/>
          </a:p>
        </p:txBody>
      </p:sp>
      <p:sp>
        <p:nvSpPr>
          <p:cNvPr id="5" name="Footer Placeholder 4">
            <a:extLst>
              <a:ext uri="{FF2B5EF4-FFF2-40B4-BE49-F238E27FC236}">
                <a16:creationId xmlns:a16="http://schemas.microsoft.com/office/drawing/2014/main" id="{2F5F714C-F821-4002-A842-40DA33B1DD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AAFEAF-D6A8-403A-81F4-C21FF131E8DD}"/>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75086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98897-4BF8-4E5B-9A75-7758E13DF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6CF5B-CA52-4575-AD04-196ABD7F0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21C73-6A8F-472E-9D75-FD82BE0A9DDD}"/>
              </a:ext>
            </a:extLst>
          </p:cNvPr>
          <p:cNvSpPr>
            <a:spLocks noGrp="1"/>
          </p:cNvSpPr>
          <p:nvPr>
            <p:ph type="dt" sz="half" idx="10"/>
          </p:nvPr>
        </p:nvSpPr>
        <p:spPr/>
        <p:txBody>
          <a:bodyPr/>
          <a:lstStyle/>
          <a:p>
            <a:fld id="{926136B9-251C-422C-97AE-91A4AA525625}" type="datetime1">
              <a:rPr lang="en-US" smtClean="0"/>
              <a:t>7/6/2024</a:t>
            </a:fld>
            <a:endParaRPr lang="en-US" dirty="0"/>
          </a:p>
        </p:txBody>
      </p:sp>
      <p:sp>
        <p:nvSpPr>
          <p:cNvPr id="5" name="Footer Placeholder 4">
            <a:extLst>
              <a:ext uri="{FF2B5EF4-FFF2-40B4-BE49-F238E27FC236}">
                <a16:creationId xmlns:a16="http://schemas.microsoft.com/office/drawing/2014/main" id="{998202D8-606D-4454-A8C2-3028DB7DC5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BC4AA-15FA-4ED7-ACB1-B7AD325FEF0D}"/>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55550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824-1290-406F-A6F3-A9E36B76D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66B34-A22C-43BE-84AD-2EA76C3000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44ED4-100B-43CB-B03F-1BF7C8B2CBCF}"/>
              </a:ext>
            </a:extLst>
          </p:cNvPr>
          <p:cNvSpPr>
            <a:spLocks noGrp="1"/>
          </p:cNvSpPr>
          <p:nvPr>
            <p:ph type="dt" sz="half" idx="10"/>
          </p:nvPr>
        </p:nvSpPr>
        <p:spPr/>
        <p:txBody>
          <a:bodyPr/>
          <a:lstStyle/>
          <a:p>
            <a:fld id="{9D222717-3BF0-42E4-ACAD-F38D8900A8D9}" type="datetime1">
              <a:rPr lang="en-US" smtClean="0"/>
              <a:t>7/6/2024</a:t>
            </a:fld>
            <a:endParaRPr lang="en-US" dirty="0"/>
          </a:p>
        </p:txBody>
      </p:sp>
      <p:sp>
        <p:nvSpPr>
          <p:cNvPr id="5" name="Footer Placeholder 4">
            <a:extLst>
              <a:ext uri="{FF2B5EF4-FFF2-40B4-BE49-F238E27FC236}">
                <a16:creationId xmlns:a16="http://schemas.microsoft.com/office/drawing/2014/main" id="{15C21323-5D11-4295-A3CF-9E5318A3A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E4C85F-6E19-43A2-9276-2624AB27D7C4}"/>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280967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8773-0BEE-4FF2-A648-554B5F81D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6B293-D2E7-46C7-89C0-0E19A493A7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4CE35-B11C-4142-8B04-D1BBEB84E615}"/>
              </a:ext>
            </a:extLst>
          </p:cNvPr>
          <p:cNvSpPr>
            <a:spLocks noGrp="1"/>
          </p:cNvSpPr>
          <p:nvPr>
            <p:ph type="dt" sz="half" idx="10"/>
          </p:nvPr>
        </p:nvSpPr>
        <p:spPr/>
        <p:txBody>
          <a:bodyPr/>
          <a:lstStyle/>
          <a:p>
            <a:fld id="{A1F13374-4D46-44FA-A908-7FCEA27A1EA4}" type="datetime1">
              <a:rPr lang="en-US" smtClean="0"/>
              <a:t>7/6/2024</a:t>
            </a:fld>
            <a:endParaRPr lang="en-US" dirty="0"/>
          </a:p>
        </p:txBody>
      </p:sp>
      <p:sp>
        <p:nvSpPr>
          <p:cNvPr id="5" name="Footer Placeholder 4">
            <a:extLst>
              <a:ext uri="{FF2B5EF4-FFF2-40B4-BE49-F238E27FC236}">
                <a16:creationId xmlns:a16="http://schemas.microsoft.com/office/drawing/2014/main" id="{01734395-E923-4EAF-93D0-77D813A71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6736C-B26E-44BE-A58E-2A9833551A0E}"/>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352594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B1E1-B735-4395-8F7E-DF8A4017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564A7-13CC-49C3-AF3D-99900D0BAF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3BDED-2D2B-41D8-8464-AF2FCC3B60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4034B-5CDB-424F-AF87-71F5F38BF7E2}"/>
              </a:ext>
            </a:extLst>
          </p:cNvPr>
          <p:cNvSpPr>
            <a:spLocks noGrp="1"/>
          </p:cNvSpPr>
          <p:nvPr>
            <p:ph type="dt" sz="half" idx="10"/>
          </p:nvPr>
        </p:nvSpPr>
        <p:spPr/>
        <p:txBody>
          <a:bodyPr/>
          <a:lstStyle/>
          <a:p>
            <a:fld id="{91F7775A-EEEC-4B08-B0E2-282BF0CFDE88}" type="datetime1">
              <a:rPr lang="en-US" smtClean="0"/>
              <a:t>7/6/2024</a:t>
            </a:fld>
            <a:endParaRPr lang="en-US" dirty="0"/>
          </a:p>
        </p:txBody>
      </p:sp>
      <p:sp>
        <p:nvSpPr>
          <p:cNvPr id="6" name="Footer Placeholder 5">
            <a:extLst>
              <a:ext uri="{FF2B5EF4-FFF2-40B4-BE49-F238E27FC236}">
                <a16:creationId xmlns:a16="http://schemas.microsoft.com/office/drawing/2014/main" id="{10400C95-047C-4B1B-8BF3-11DD61B627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8174F9-E9F4-4394-B5B4-2B1EF1CA0099}"/>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28939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31C9-E4DC-4437-94ED-93D2B735ED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04F4B1-BC40-4200-AAB5-852C5A59FF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A6342-F5ED-4733-A70F-BE73160B6F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912F99-6398-4CF7-82E8-C95980EBD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46CD55-8605-499D-ACAD-421B69AF09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CC272-C6DA-4B20-BDDA-9DAA2F86034B}"/>
              </a:ext>
            </a:extLst>
          </p:cNvPr>
          <p:cNvSpPr>
            <a:spLocks noGrp="1"/>
          </p:cNvSpPr>
          <p:nvPr>
            <p:ph type="dt" sz="half" idx="10"/>
          </p:nvPr>
        </p:nvSpPr>
        <p:spPr/>
        <p:txBody>
          <a:bodyPr/>
          <a:lstStyle/>
          <a:p>
            <a:fld id="{62C7B6DE-B5E7-46F9-AECC-968C0A67C012}" type="datetime1">
              <a:rPr lang="en-US" smtClean="0"/>
              <a:t>7/6/2024</a:t>
            </a:fld>
            <a:endParaRPr lang="en-US" dirty="0"/>
          </a:p>
        </p:txBody>
      </p:sp>
      <p:sp>
        <p:nvSpPr>
          <p:cNvPr id="8" name="Footer Placeholder 7">
            <a:extLst>
              <a:ext uri="{FF2B5EF4-FFF2-40B4-BE49-F238E27FC236}">
                <a16:creationId xmlns:a16="http://schemas.microsoft.com/office/drawing/2014/main" id="{F9519941-3467-4738-BF7D-DFEB3F3B3D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9D448A-94D2-45C1-B070-001CA865F322}"/>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379007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038F-FC9C-4945-8863-D529BB0A4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04C481-AC98-4F15-A834-21DC4C241585}"/>
              </a:ext>
            </a:extLst>
          </p:cNvPr>
          <p:cNvSpPr>
            <a:spLocks noGrp="1"/>
          </p:cNvSpPr>
          <p:nvPr>
            <p:ph type="dt" sz="half" idx="10"/>
          </p:nvPr>
        </p:nvSpPr>
        <p:spPr/>
        <p:txBody>
          <a:bodyPr/>
          <a:lstStyle/>
          <a:p>
            <a:fld id="{F42419C8-3D7C-4511-8B48-82D69CBC4EE3}" type="datetime1">
              <a:rPr lang="en-US" smtClean="0"/>
              <a:t>7/6/2024</a:t>
            </a:fld>
            <a:endParaRPr lang="en-US" dirty="0"/>
          </a:p>
        </p:txBody>
      </p:sp>
      <p:sp>
        <p:nvSpPr>
          <p:cNvPr id="4" name="Footer Placeholder 3">
            <a:extLst>
              <a:ext uri="{FF2B5EF4-FFF2-40B4-BE49-F238E27FC236}">
                <a16:creationId xmlns:a16="http://schemas.microsoft.com/office/drawing/2014/main" id="{F7BE989B-8F8F-4926-91F8-61BBF0EF97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8D7DCA-B5A6-4665-AE6F-E3B858878DBD}"/>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126528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009CD-3744-446C-9937-AF7E5BE67873}"/>
              </a:ext>
            </a:extLst>
          </p:cNvPr>
          <p:cNvSpPr>
            <a:spLocks noGrp="1"/>
          </p:cNvSpPr>
          <p:nvPr>
            <p:ph type="dt" sz="half" idx="10"/>
          </p:nvPr>
        </p:nvSpPr>
        <p:spPr/>
        <p:txBody>
          <a:bodyPr/>
          <a:lstStyle/>
          <a:p>
            <a:fld id="{75C0CC2B-9577-4E9E-958D-E796AD710F28}" type="datetime1">
              <a:rPr lang="en-US" smtClean="0"/>
              <a:t>7/6/2024</a:t>
            </a:fld>
            <a:endParaRPr lang="en-US" dirty="0"/>
          </a:p>
        </p:txBody>
      </p:sp>
      <p:sp>
        <p:nvSpPr>
          <p:cNvPr id="3" name="Footer Placeholder 2">
            <a:extLst>
              <a:ext uri="{FF2B5EF4-FFF2-40B4-BE49-F238E27FC236}">
                <a16:creationId xmlns:a16="http://schemas.microsoft.com/office/drawing/2014/main" id="{0F7BF950-6169-403D-97F8-DF4115736A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4E5F82B-0CA4-4896-B6C7-0DDB668CC2A2}"/>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178287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018C-04BA-431E-81FC-BB76F0C07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4A42B-CDEA-40B1-8804-DFDB4B2DD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D8C8B-E77B-46E0-B31E-046228CF6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5463B-7AEA-4917-85F0-3A39D46AC2BB}"/>
              </a:ext>
            </a:extLst>
          </p:cNvPr>
          <p:cNvSpPr>
            <a:spLocks noGrp="1"/>
          </p:cNvSpPr>
          <p:nvPr>
            <p:ph type="dt" sz="half" idx="10"/>
          </p:nvPr>
        </p:nvSpPr>
        <p:spPr/>
        <p:txBody>
          <a:bodyPr/>
          <a:lstStyle/>
          <a:p>
            <a:fld id="{8EC9BED0-18FB-48B5-BC4A-1AC6156C35EE}" type="datetime1">
              <a:rPr lang="en-US" smtClean="0"/>
              <a:t>7/6/2024</a:t>
            </a:fld>
            <a:endParaRPr lang="en-US" dirty="0"/>
          </a:p>
        </p:txBody>
      </p:sp>
      <p:sp>
        <p:nvSpPr>
          <p:cNvPr id="6" name="Footer Placeholder 5">
            <a:extLst>
              <a:ext uri="{FF2B5EF4-FFF2-40B4-BE49-F238E27FC236}">
                <a16:creationId xmlns:a16="http://schemas.microsoft.com/office/drawing/2014/main" id="{CE9AFAE3-603E-4560-AE60-3A43F49827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07B964-8C2A-4869-93A3-A008EC8E8004}"/>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146656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BD56-8C2F-4862-A06D-05FE3E625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63492-05F5-4328-AED3-9DE02D1DC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228137-9216-41B9-9797-01E5B4C24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FD877-FD40-44D7-AC59-66808578157C}"/>
              </a:ext>
            </a:extLst>
          </p:cNvPr>
          <p:cNvSpPr>
            <a:spLocks noGrp="1"/>
          </p:cNvSpPr>
          <p:nvPr>
            <p:ph type="dt" sz="half" idx="10"/>
          </p:nvPr>
        </p:nvSpPr>
        <p:spPr/>
        <p:txBody>
          <a:bodyPr/>
          <a:lstStyle/>
          <a:p>
            <a:fld id="{217DEA4D-7977-45A5-9E0E-3446A74217B5}" type="datetime1">
              <a:rPr lang="en-US" smtClean="0"/>
              <a:t>7/6/2024</a:t>
            </a:fld>
            <a:endParaRPr lang="en-US" dirty="0"/>
          </a:p>
        </p:txBody>
      </p:sp>
      <p:sp>
        <p:nvSpPr>
          <p:cNvPr id="6" name="Footer Placeholder 5">
            <a:extLst>
              <a:ext uri="{FF2B5EF4-FFF2-40B4-BE49-F238E27FC236}">
                <a16:creationId xmlns:a16="http://schemas.microsoft.com/office/drawing/2014/main" id="{7CA4F8FE-7AE1-443C-BF7F-777E46A510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E4FE33-CA12-4B5C-8D47-24F70BBCD301}"/>
              </a:ext>
            </a:extLst>
          </p:cNvPr>
          <p:cNvSpPr>
            <a:spLocks noGrp="1"/>
          </p:cNvSpPr>
          <p:nvPr>
            <p:ph type="sldNum" sz="quarter" idx="12"/>
          </p:nvPr>
        </p:nvSpPr>
        <p:spPr/>
        <p:txBody>
          <a:bodyPr/>
          <a:lstStyle/>
          <a:p>
            <a:fld id="{D1B60E04-87C2-4F5B-837D-2F2312BB8EC9}" type="slidenum">
              <a:rPr lang="en-US" smtClean="0"/>
              <a:t>‹#›</a:t>
            </a:fld>
            <a:endParaRPr lang="en-US" dirty="0"/>
          </a:p>
        </p:txBody>
      </p:sp>
    </p:spTree>
    <p:extLst>
      <p:ext uri="{BB962C8B-B14F-4D97-AF65-F5344CB8AC3E}">
        <p14:creationId xmlns:p14="http://schemas.microsoft.com/office/powerpoint/2010/main" val="312259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92003-3184-4652-9B25-894DD5DBA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BF58D9-870E-42EF-AF01-3A33E64B4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852BF-8675-4BFF-BDC5-01F88B6DB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276C6-D7E4-48D3-8CBF-E213B5E3E31A}" type="datetime1">
              <a:rPr lang="en-US" smtClean="0"/>
              <a:t>7/6/2024</a:t>
            </a:fld>
            <a:endParaRPr lang="en-US" dirty="0"/>
          </a:p>
        </p:txBody>
      </p:sp>
      <p:sp>
        <p:nvSpPr>
          <p:cNvPr id="5" name="Footer Placeholder 4">
            <a:extLst>
              <a:ext uri="{FF2B5EF4-FFF2-40B4-BE49-F238E27FC236}">
                <a16:creationId xmlns:a16="http://schemas.microsoft.com/office/drawing/2014/main" id="{3464053B-D80F-44D2-9520-98B1701A9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3EFAB5-FF6D-4EDD-85C9-A9F695B45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60E04-87C2-4F5B-837D-2F2312BB8EC9}" type="slidenum">
              <a:rPr lang="en-US" smtClean="0"/>
              <a:t>‹#›</a:t>
            </a:fld>
            <a:endParaRPr lang="en-US" dirty="0"/>
          </a:p>
        </p:txBody>
      </p:sp>
    </p:spTree>
    <p:extLst>
      <p:ext uri="{BB962C8B-B14F-4D97-AF65-F5344CB8AC3E}">
        <p14:creationId xmlns:p14="http://schemas.microsoft.com/office/powerpoint/2010/main" val="157098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asumner@ucdavis.ed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25" y="342900"/>
            <a:ext cx="11696700" cy="1500337"/>
          </a:xfrm>
        </p:spPr>
        <p:txBody>
          <a:bodyPr>
            <a:noAutofit/>
          </a:bodyPr>
          <a:lstStyle/>
          <a:p>
            <a:pPr>
              <a:lnSpc>
                <a:spcPct val="100000"/>
              </a:lnSpc>
            </a:pP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The Economic Effects and Potential Payoff to Research to improve flavor, nutrition, and production traits in carrots</a:t>
            </a:r>
          </a:p>
        </p:txBody>
      </p:sp>
      <p:sp>
        <p:nvSpPr>
          <p:cNvPr id="3" name="Subtitle 2"/>
          <p:cNvSpPr>
            <a:spLocks noGrp="1"/>
          </p:cNvSpPr>
          <p:nvPr>
            <p:ph type="subTitle" idx="1"/>
          </p:nvPr>
        </p:nvSpPr>
        <p:spPr>
          <a:xfrm>
            <a:off x="412595" y="2543174"/>
            <a:ext cx="11396546" cy="3813175"/>
          </a:xfrm>
        </p:spPr>
        <p:txBody>
          <a:bodyPr>
            <a:normAutofit/>
          </a:bodyPr>
          <a:lstStyle/>
          <a:p>
            <a:r>
              <a:rPr lang="en-US" sz="2800" b="1" dirty="0">
                <a:solidFill>
                  <a:srgbClr val="002060"/>
                </a:solidFill>
                <a:latin typeface="Arial Rounded MT Bold" panose="020F0704030504030204" pitchFamily="34" charset="0"/>
                <a:cs typeface="Times New Roman" panose="02020603050405020304" pitchFamily="18" charset="0"/>
              </a:rPr>
              <a:t>Prepared for the project advisory panel meeting,</a:t>
            </a:r>
          </a:p>
          <a:p>
            <a:r>
              <a:rPr lang="en-US" sz="2800" b="1" dirty="0">
                <a:solidFill>
                  <a:srgbClr val="002060"/>
                </a:solidFill>
                <a:latin typeface="Arial Rounded MT Bold" panose="020F0704030504030204" pitchFamily="34" charset="0"/>
                <a:cs typeface="Times New Roman" panose="02020603050405020304" pitchFamily="18" charset="0"/>
              </a:rPr>
              <a:t>Raleigh, N.C.    July 8, 2024</a:t>
            </a:r>
          </a:p>
          <a:p>
            <a:endParaRPr lang="en-US" sz="2800" b="1" dirty="0">
              <a:solidFill>
                <a:srgbClr val="002060"/>
              </a:solidFill>
              <a:latin typeface="Arial Rounded MT Bold" panose="020F0704030504030204" pitchFamily="34" charset="0"/>
              <a:cs typeface="Times New Roman" panose="02020603050405020304" pitchFamily="18" charset="0"/>
            </a:endParaRPr>
          </a:p>
          <a:p>
            <a:endParaRPr lang="en-US" sz="2800" b="1" dirty="0">
              <a:solidFill>
                <a:srgbClr val="002060"/>
              </a:solidFill>
              <a:latin typeface="Arial Rounded MT Bold" panose="020F0704030504030204" pitchFamily="34" charset="0"/>
              <a:cs typeface="Times New Roman" panose="02020603050405020304" pitchFamily="18" charset="0"/>
            </a:endParaRPr>
          </a:p>
          <a:p>
            <a:endParaRPr lang="en-US" sz="2800" b="1" dirty="0">
              <a:solidFill>
                <a:srgbClr val="002060"/>
              </a:solidFill>
              <a:latin typeface="Arial Rounded MT Bold" panose="020F0704030504030204" pitchFamily="34" charset="0"/>
              <a:cs typeface="Times New Roman" panose="02020603050405020304" pitchFamily="18" charset="0"/>
            </a:endParaRPr>
          </a:p>
          <a:p>
            <a:r>
              <a:rPr lang="en-US" b="1" dirty="0">
                <a:solidFill>
                  <a:srgbClr val="002060"/>
                </a:solidFill>
                <a:latin typeface="Arial Rounded MT Bold" panose="020F0704030504030204" pitchFamily="34" charset="0"/>
                <a:cs typeface="Times New Roman" panose="02020603050405020304" pitchFamily="18" charset="0"/>
              </a:rPr>
              <a:t>Hanbin Lee, Robin Goldstein, Olena Sambucci, and Daniel A. Sumner</a:t>
            </a:r>
          </a:p>
          <a:p>
            <a:r>
              <a:rPr lang="en-US" b="1" dirty="0">
                <a:solidFill>
                  <a:schemeClr val="accent2">
                    <a:lumMod val="50000"/>
                  </a:schemeClr>
                </a:solidFill>
                <a:latin typeface="Arial Rounded MT Bold" panose="020F0704030504030204" pitchFamily="34" charset="0"/>
                <a:cs typeface="Times New Roman" panose="02020603050405020304" pitchFamily="18" charset="0"/>
              </a:rPr>
              <a:t>Agricultural and Resource Economics, University of California, Davis</a:t>
            </a:r>
          </a:p>
        </p:txBody>
      </p:sp>
      <p:sp>
        <p:nvSpPr>
          <p:cNvPr id="5" name="Slide Number Placeholder 4">
            <a:extLst>
              <a:ext uri="{FF2B5EF4-FFF2-40B4-BE49-F238E27FC236}">
                <a16:creationId xmlns:a16="http://schemas.microsoft.com/office/drawing/2014/main" id="{3A760D63-CFC3-443E-BC70-6247409D3F64}"/>
              </a:ext>
            </a:extLst>
          </p:cNvPr>
          <p:cNvSpPr>
            <a:spLocks noGrp="1"/>
          </p:cNvSpPr>
          <p:nvPr>
            <p:ph type="sldNum" sz="quarter" idx="12"/>
          </p:nvPr>
        </p:nvSpPr>
        <p:spPr/>
        <p:txBody>
          <a:bodyPr/>
          <a:lstStyle/>
          <a:p>
            <a:fld id="{535B4AB6-FC72-4A5F-A69E-0900DDFB8473}" type="slidenum">
              <a:rPr lang="en-US" smtClean="0"/>
              <a:t>1</a:t>
            </a:fld>
            <a:endParaRPr lang="en-US" dirty="0"/>
          </a:p>
        </p:txBody>
      </p:sp>
    </p:spTree>
    <p:extLst>
      <p:ext uri="{BB962C8B-B14F-4D97-AF65-F5344CB8AC3E}">
        <p14:creationId xmlns:p14="http://schemas.microsoft.com/office/powerpoint/2010/main" val="888723520"/>
      </p:ext>
    </p:extLst>
  </p:cSld>
  <p:clrMapOvr>
    <a:masterClrMapping/>
  </p:clrMapOvr>
  <mc:AlternateContent xmlns:mc="http://schemas.openxmlformats.org/markup-compatibility/2006" xmlns:p14="http://schemas.microsoft.com/office/powerpoint/2010/main">
    <mc:Choice Requires="p14">
      <p:transition spd="slow" p14:dur="2000" advTm="12467"/>
    </mc:Choice>
    <mc:Fallback xmlns="">
      <p:transition spd="slow" advTm="124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10</a:t>
            </a:fld>
            <a:endParaRPr lang="en-US" dirty="0"/>
          </a:p>
        </p:txBody>
      </p:sp>
      <p:pic>
        <p:nvPicPr>
          <p:cNvPr id="3" name="Picture 2">
            <a:extLst>
              <a:ext uri="{FF2B5EF4-FFF2-40B4-BE49-F238E27FC236}">
                <a16:creationId xmlns:a16="http://schemas.microsoft.com/office/drawing/2014/main" id="{22C93E34-2581-4BF6-A3B8-68E332C21DF9}"/>
              </a:ext>
            </a:extLst>
          </p:cNvPr>
          <p:cNvPicPr>
            <a:picLocks noChangeAspect="1"/>
          </p:cNvPicPr>
          <p:nvPr/>
        </p:nvPicPr>
        <p:blipFill>
          <a:blip r:embed="rId2"/>
          <a:stretch>
            <a:fillRect/>
          </a:stretch>
        </p:blipFill>
        <p:spPr>
          <a:xfrm>
            <a:off x="914400" y="914400"/>
            <a:ext cx="11143294" cy="5263943"/>
          </a:xfrm>
          <a:prstGeom prst="rect">
            <a:avLst/>
          </a:prstGeom>
        </p:spPr>
      </p:pic>
      <p:sp>
        <p:nvSpPr>
          <p:cNvPr id="2" name="TextBox 1">
            <a:extLst>
              <a:ext uri="{FF2B5EF4-FFF2-40B4-BE49-F238E27FC236}">
                <a16:creationId xmlns:a16="http://schemas.microsoft.com/office/drawing/2014/main" id="{EA9D5A8D-574F-7949-1204-7E51DED8785F}"/>
              </a:ext>
            </a:extLst>
          </p:cNvPr>
          <p:cNvSpPr txBox="1"/>
          <p:nvPr/>
        </p:nvSpPr>
        <p:spPr>
          <a:xfrm>
            <a:off x="7467600" y="3006671"/>
            <a:ext cx="4590094" cy="1754326"/>
          </a:xfrm>
          <a:prstGeom prst="rect">
            <a:avLst/>
          </a:prstGeom>
          <a:noFill/>
        </p:spPr>
        <p:txBody>
          <a:bodyPr wrap="square" rtlCol="0">
            <a:spAutoFit/>
          </a:bodyPr>
          <a:lstStyle/>
          <a:p>
            <a:r>
              <a:rPr lang="en-US" sz="3600" b="1" dirty="0"/>
              <a:t>Which would you choose?</a:t>
            </a:r>
          </a:p>
          <a:p>
            <a:r>
              <a:rPr lang="en-US" sz="3600" b="1" dirty="0"/>
              <a:t>A, B or neither?</a:t>
            </a:r>
          </a:p>
        </p:txBody>
      </p:sp>
    </p:spTree>
    <p:extLst>
      <p:ext uri="{BB962C8B-B14F-4D97-AF65-F5344CB8AC3E}">
        <p14:creationId xmlns:p14="http://schemas.microsoft.com/office/powerpoint/2010/main" val="2971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11</a:t>
            </a:fld>
            <a:endParaRPr lang="en-US" dirty="0"/>
          </a:p>
        </p:txBody>
      </p:sp>
      <p:pic>
        <p:nvPicPr>
          <p:cNvPr id="3" name="Picture 2">
            <a:extLst>
              <a:ext uri="{FF2B5EF4-FFF2-40B4-BE49-F238E27FC236}">
                <a16:creationId xmlns:a16="http://schemas.microsoft.com/office/drawing/2014/main" id="{22C93E34-2581-4BF6-A3B8-68E332C21DF9}"/>
              </a:ext>
            </a:extLst>
          </p:cNvPr>
          <p:cNvPicPr>
            <a:picLocks noChangeAspect="1"/>
          </p:cNvPicPr>
          <p:nvPr/>
        </p:nvPicPr>
        <p:blipFill>
          <a:blip r:embed="rId2"/>
          <a:stretch>
            <a:fillRect/>
          </a:stretch>
        </p:blipFill>
        <p:spPr>
          <a:xfrm>
            <a:off x="914400" y="914400"/>
            <a:ext cx="10058400" cy="5263943"/>
          </a:xfrm>
          <a:prstGeom prst="rect">
            <a:avLst/>
          </a:prstGeom>
        </p:spPr>
      </p:pic>
      <p:sp>
        <p:nvSpPr>
          <p:cNvPr id="7" name="TextBox 6">
            <a:extLst>
              <a:ext uri="{FF2B5EF4-FFF2-40B4-BE49-F238E27FC236}">
                <a16:creationId xmlns:a16="http://schemas.microsoft.com/office/drawing/2014/main" id="{58BE8427-C989-483C-806A-7EAAE7243060}"/>
              </a:ext>
            </a:extLst>
          </p:cNvPr>
          <p:cNvSpPr txBox="1"/>
          <p:nvPr/>
        </p:nvSpPr>
        <p:spPr>
          <a:xfrm>
            <a:off x="6925000" y="3546371"/>
            <a:ext cx="5023929" cy="2123658"/>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37% A</a:t>
            </a:r>
            <a:r>
              <a:rPr lang="en-US" sz="6600" b="1" dirty="0">
                <a:latin typeface="Times New Roman" panose="02020603050405020304" pitchFamily="18" charset="0"/>
                <a:cs typeface="Times New Roman" panose="02020603050405020304" pitchFamily="18" charset="0"/>
              </a:rPr>
              <a:t>  vs. </a:t>
            </a:r>
            <a:r>
              <a:rPr lang="en-US" sz="6600" b="1" dirty="0">
                <a:solidFill>
                  <a:srgbClr val="0070C0"/>
                </a:solidFill>
                <a:latin typeface="Times New Roman" panose="02020603050405020304" pitchFamily="18" charset="0"/>
                <a:cs typeface="Times New Roman" panose="02020603050405020304" pitchFamily="18" charset="0"/>
              </a:rPr>
              <a:t>63% B</a:t>
            </a:r>
          </a:p>
        </p:txBody>
      </p:sp>
      <p:sp>
        <p:nvSpPr>
          <p:cNvPr id="2" name="TextBox 1">
            <a:extLst>
              <a:ext uri="{FF2B5EF4-FFF2-40B4-BE49-F238E27FC236}">
                <a16:creationId xmlns:a16="http://schemas.microsoft.com/office/drawing/2014/main" id="{120E42C3-08A1-51F1-FD6D-CD2AACE1FEF5}"/>
              </a:ext>
            </a:extLst>
          </p:cNvPr>
          <p:cNvSpPr txBox="1"/>
          <p:nvPr/>
        </p:nvSpPr>
        <p:spPr>
          <a:xfrm>
            <a:off x="7679410" y="2448732"/>
            <a:ext cx="3228833" cy="1200329"/>
          </a:xfrm>
          <a:prstGeom prst="rect">
            <a:avLst/>
          </a:prstGeom>
          <a:noFill/>
        </p:spPr>
        <p:txBody>
          <a:bodyPr wrap="none" rtlCol="0">
            <a:spAutoFit/>
          </a:bodyPr>
          <a:lstStyle/>
          <a:p>
            <a:r>
              <a:rPr lang="en-US" sz="3600" b="1" dirty="0"/>
              <a:t>Our preliminary</a:t>
            </a:r>
          </a:p>
          <a:p>
            <a:r>
              <a:rPr lang="en-US" sz="3600" b="1" dirty="0"/>
              <a:t>result:</a:t>
            </a:r>
          </a:p>
        </p:txBody>
      </p:sp>
    </p:spTree>
    <p:extLst>
      <p:ext uri="{BB962C8B-B14F-4D97-AF65-F5344CB8AC3E}">
        <p14:creationId xmlns:p14="http://schemas.microsoft.com/office/powerpoint/2010/main" val="286630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12</a:t>
            </a:fld>
            <a:endParaRPr lang="en-US" dirty="0"/>
          </a:p>
        </p:txBody>
      </p:sp>
      <p:pic>
        <p:nvPicPr>
          <p:cNvPr id="3" name="Picture 2">
            <a:extLst>
              <a:ext uri="{FF2B5EF4-FFF2-40B4-BE49-F238E27FC236}">
                <a16:creationId xmlns:a16="http://schemas.microsoft.com/office/drawing/2014/main" id="{C7845658-F985-45AD-B7CF-2EB5647C90ED}"/>
              </a:ext>
            </a:extLst>
          </p:cNvPr>
          <p:cNvPicPr>
            <a:picLocks noChangeAspect="1"/>
          </p:cNvPicPr>
          <p:nvPr/>
        </p:nvPicPr>
        <p:blipFill>
          <a:blip r:embed="rId2"/>
          <a:stretch>
            <a:fillRect/>
          </a:stretch>
        </p:blipFill>
        <p:spPr>
          <a:xfrm>
            <a:off x="914400" y="914400"/>
            <a:ext cx="10044113" cy="5186363"/>
          </a:xfrm>
          <a:prstGeom prst="rect">
            <a:avLst/>
          </a:prstGeom>
        </p:spPr>
      </p:pic>
      <p:sp>
        <p:nvSpPr>
          <p:cNvPr id="7" name="TextBox 6">
            <a:extLst>
              <a:ext uri="{FF2B5EF4-FFF2-40B4-BE49-F238E27FC236}">
                <a16:creationId xmlns:a16="http://schemas.microsoft.com/office/drawing/2014/main" id="{882FF4D7-35AE-4725-866A-5EE2BB86E372}"/>
              </a:ext>
            </a:extLst>
          </p:cNvPr>
          <p:cNvSpPr txBox="1"/>
          <p:nvPr/>
        </p:nvSpPr>
        <p:spPr>
          <a:xfrm>
            <a:off x="6925000" y="3546371"/>
            <a:ext cx="5023929" cy="2123658"/>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71% A </a:t>
            </a:r>
            <a:r>
              <a:rPr lang="en-US" sz="6600" b="1" dirty="0">
                <a:latin typeface="Times New Roman" panose="02020603050405020304" pitchFamily="18" charset="0"/>
                <a:cs typeface="Times New Roman" panose="02020603050405020304" pitchFamily="18" charset="0"/>
              </a:rPr>
              <a:t>vs. </a:t>
            </a:r>
            <a:r>
              <a:rPr lang="en-US" sz="6600" b="1" dirty="0">
                <a:solidFill>
                  <a:srgbClr val="0070C0"/>
                </a:solidFill>
                <a:latin typeface="Times New Roman" panose="02020603050405020304" pitchFamily="18" charset="0"/>
                <a:cs typeface="Times New Roman" panose="02020603050405020304" pitchFamily="18" charset="0"/>
              </a:rPr>
              <a:t>29% B</a:t>
            </a:r>
          </a:p>
        </p:txBody>
      </p:sp>
    </p:spTree>
    <p:extLst>
      <p:ext uri="{BB962C8B-B14F-4D97-AF65-F5344CB8AC3E}">
        <p14:creationId xmlns:p14="http://schemas.microsoft.com/office/powerpoint/2010/main" val="257698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19B4C5F-06CF-F699-860B-16FA10B0FD68}"/>
              </a:ext>
            </a:extLst>
          </p:cNvPr>
          <p:cNvSpPr/>
          <p:nvPr/>
        </p:nvSpPr>
        <p:spPr>
          <a:xfrm>
            <a:off x="1892969" y="4481561"/>
            <a:ext cx="5494802" cy="5151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4C9643F-246B-EDC1-06E3-80248139F61F}"/>
              </a:ext>
            </a:extLst>
          </p:cNvPr>
          <p:cNvSpPr/>
          <p:nvPr/>
        </p:nvSpPr>
        <p:spPr>
          <a:xfrm>
            <a:off x="1881707" y="3126803"/>
            <a:ext cx="2675779" cy="5151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78BE01A-350D-85BE-E505-E3D1C2E5B754}"/>
              </a:ext>
            </a:extLst>
          </p:cNvPr>
          <p:cNvSpPr/>
          <p:nvPr/>
        </p:nvSpPr>
        <p:spPr>
          <a:xfrm>
            <a:off x="1886146" y="1807097"/>
            <a:ext cx="1957084" cy="5151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5F2CA22C-32AA-DA87-06B1-C1B0551AAAF8}"/>
              </a:ext>
            </a:extLst>
          </p:cNvPr>
          <p:cNvCxnSpPr>
            <a:cxnSpLocks/>
          </p:cNvCxnSpPr>
          <p:nvPr/>
        </p:nvCxnSpPr>
        <p:spPr>
          <a:xfrm flipV="1">
            <a:off x="1892968" y="1267323"/>
            <a:ext cx="0" cy="43313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C813B0-F929-6BD4-AB7D-81835A182376}"/>
              </a:ext>
            </a:extLst>
          </p:cNvPr>
          <p:cNvCxnSpPr/>
          <p:nvPr/>
        </p:nvCxnSpPr>
        <p:spPr>
          <a:xfrm>
            <a:off x="1876926" y="5582654"/>
            <a:ext cx="83579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6AB4A78-9119-3AAD-F5A1-7D1210D8409C}"/>
              </a:ext>
            </a:extLst>
          </p:cNvPr>
          <p:cNvSpPr txBox="1"/>
          <p:nvPr/>
        </p:nvSpPr>
        <p:spPr>
          <a:xfrm>
            <a:off x="196515" y="1113011"/>
            <a:ext cx="1540038" cy="707886"/>
          </a:xfrm>
          <a:prstGeom prst="rect">
            <a:avLst/>
          </a:prstGeom>
          <a:noFill/>
        </p:spPr>
        <p:txBody>
          <a:bodyPr wrap="square" rtlCol="0">
            <a:spAutoFit/>
          </a:bodyPr>
          <a:lstStyle/>
          <a:p>
            <a:r>
              <a:rPr lang="en-US" sz="2000" dirty="0">
                <a:latin typeface="Arial Rounded MT Bold" panose="020F0704030504030204" pitchFamily="34" charset="0"/>
              </a:rPr>
              <a:t>Price difference</a:t>
            </a:r>
          </a:p>
        </p:txBody>
      </p:sp>
      <p:sp>
        <p:nvSpPr>
          <p:cNvPr id="9" name="TextBox 8">
            <a:extLst>
              <a:ext uri="{FF2B5EF4-FFF2-40B4-BE49-F238E27FC236}">
                <a16:creationId xmlns:a16="http://schemas.microsoft.com/office/drawing/2014/main" id="{A05BEEAD-F839-AFB2-B4DB-B4A3685CBE96}"/>
              </a:ext>
            </a:extLst>
          </p:cNvPr>
          <p:cNvSpPr txBox="1"/>
          <p:nvPr/>
        </p:nvSpPr>
        <p:spPr>
          <a:xfrm>
            <a:off x="962026" y="6022870"/>
            <a:ext cx="10696574" cy="400110"/>
          </a:xfrm>
          <a:prstGeom prst="rect">
            <a:avLst/>
          </a:prstGeom>
          <a:noFill/>
        </p:spPr>
        <p:txBody>
          <a:bodyPr wrap="square" rtlCol="0">
            <a:spAutoFit/>
          </a:bodyPr>
          <a:lstStyle/>
          <a:p>
            <a:r>
              <a:rPr lang="en-US" sz="2000" dirty="0">
                <a:latin typeface="Arial Rounded MT Bold" panose="020F0704030504030204" pitchFamily="34" charset="0"/>
              </a:rPr>
              <a:t>Share of choosing organic, (after excluding “I don’t buy carrots” and “neither”)</a:t>
            </a:r>
          </a:p>
        </p:txBody>
      </p:sp>
      <p:sp>
        <p:nvSpPr>
          <p:cNvPr id="12" name="Oval 11">
            <a:extLst>
              <a:ext uri="{FF2B5EF4-FFF2-40B4-BE49-F238E27FC236}">
                <a16:creationId xmlns:a16="http://schemas.microsoft.com/office/drawing/2014/main" id="{D2720E32-C97F-001B-E3A1-38F0596C1FC0}"/>
              </a:ext>
            </a:extLst>
          </p:cNvPr>
          <p:cNvSpPr/>
          <p:nvPr/>
        </p:nvSpPr>
        <p:spPr>
          <a:xfrm>
            <a:off x="3517232" y="5478372"/>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B672C79-8B70-6191-0F38-5A6E4D271DF5}"/>
              </a:ext>
            </a:extLst>
          </p:cNvPr>
          <p:cNvSpPr/>
          <p:nvPr/>
        </p:nvSpPr>
        <p:spPr>
          <a:xfrm>
            <a:off x="5245772" y="5478372"/>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671266C-720A-9CE6-F2F3-A8EF918FE8F8}"/>
              </a:ext>
            </a:extLst>
          </p:cNvPr>
          <p:cNvSpPr/>
          <p:nvPr/>
        </p:nvSpPr>
        <p:spPr>
          <a:xfrm>
            <a:off x="6974312" y="5442853"/>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37F68F3-B750-617A-D22C-AD650A77FD5D}"/>
              </a:ext>
            </a:extLst>
          </p:cNvPr>
          <p:cNvSpPr/>
          <p:nvPr/>
        </p:nvSpPr>
        <p:spPr>
          <a:xfrm>
            <a:off x="8604587" y="5478372"/>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67DA95A-A762-C453-31DB-3AF81A9B7A91}"/>
              </a:ext>
            </a:extLst>
          </p:cNvPr>
          <p:cNvSpPr txBox="1"/>
          <p:nvPr/>
        </p:nvSpPr>
        <p:spPr>
          <a:xfrm>
            <a:off x="3340776" y="5746614"/>
            <a:ext cx="770019" cy="400110"/>
          </a:xfrm>
          <a:prstGeom prst="rect">
            <a:avLst/>
          </a:prstGeom>
          <a:noFill/>
        </p:spPr>
        <p:txBody>
          <a:bodyPr wrap="square" rtlCol="0">
            <a:spAutoFit/>
          </a:bodyPr>
          <a:lstStyle/>
          <a:p>
            <a:r>
              <a:rPr lang="en-US" sz="2000" dirty="0">
                <a:latin typeface="Arial Rounded MT Bold" panose="020F0704030504030204" pitchFamily="34" charset="0"/>
              </a:rPr>
              <a:t>20%</a:t>
            </a:r>
          </a:p>
        </p:txBody>
      </p:sp>
      <p:sp>
        <p:nvSpPr>
          <p:cNvPr id="17" name="TextBox 16">
            <a:extLst>
              <a:ext uri="{FF2B5EF4-FFF2-40B4-BE49-F238E27FC236}">
                <a16:creationId xmlns:a16="http://schemas.microsoft.com/office/drawing/2014/main" id="{22978C91-D64D-68D0-107B-DFBC3BA5DC66}"/>
              </a:ext>
            </a:extLst>
          </p:cNvPr>
          <p:cNvSpPr txBox="1"/>
          <p:nvPr/>
        </p:nvSpPr>
        <p:spPr>
          <a:xfrm>
            <a:off x="5069316" y="5744413"/>
            <a:ext cx="770019" cy="400110"/>
          </a:xfrm>
          <a:prstGeom prst="rect">
            <a:avLst/>
          </a:prstGeom>
          <a:noFill/>
        </p:spPr>
        <p:txBody>
          <a:bodyPr wrap="square" rtlCol="0">
            <a:spAutoFit/>
          </a:bodyPr>
          <a:lstStyle/>
          <a:p>
            <a:r>
              <a:rPr lang="en-US" sz="2000" dirty="0">
                <a:latin typeface="Arial Rounded MT Bold" panose="020F0704030504030204" pitchFamily="34" charset="0"/>
              </a:rPr>
              <a:t>40%</a:t>
            </a:r>
          </a:p>
        </p:txBody>
      </p:sp>
      <p:sp>
        <p:nvSpPr>
          <p:cNvPr id="18" name="TextBox 17">
            <a:extLst>
              <a:ext uri="{FF2B5EF4-FFF2-40B4-BE49-F238E27FC236}">
                <a16:creationId xmlns:a16="http://schemas.microsoft.com/office/drawing/2014/main" id="{3FF996A7-E846-F080-E6D2-5E26952E677E}"/>
              </a:ext>
            </a:extLst>
          </p:cNvPr>
          <p:cNvSpPr txBox="1"/>
          <p:nvPr/>
        </p:nvSpPr>
        <p:spPr>
          <a:xfrm>
            <a:off x="6797856" y="5791208"/>
            <a:ext cx="770019" cy="400110"/>
          </a:xfrm>
          <a:prstGeom prst="rect">
            <a:avLst/>
          </a:prstGeom>
          <a:noFill/>
        </p:spPr>
        <p:txBody>
          <a:bodyPr wrap="square" rtlCol="0">
            <a:spAutoFit/>
          </a:bodyPr>
          <a:lstStyle/>
          <a:p>
            <a:r>
              <a:rPr lang="en-US" sz="2000" dirty="0">
                <a:latin typeface="Arial Rounded MT Bold" panose="020F0704030504030204" pitchFamily="34" charset="0"/>
              </a:rPr>
              <a:t>60%</a:t>
            </a:r>
          </a:p>
        </p:txBody>
      </p:sp>
      <p:sp>
        <p:nvSpPr>
          <p:cNvPr id="19" name="TextBox 18">
            <a:extLst>
              <a:ext uri="{FF2B5EF4-FFF2-40B4-BE49-F238E27FC236}">
                <a16:creationId xmlns:a16="http://schemas.microsoft.com/office/drawing/2014/main" id="{89D81F5C-398A-5D84-E355-54DA18A407DE}"/>
              </a:ext>
            </a:extLst>
          </p:cNvPr>
          <p:cNvSpPr txBox="1"/>
          <p:nvPr/>
        </p:nvSpPr>
        <p:spPr>
          <a:xfrm>
            <a:off x="8323854" y="5791208"/>
            <a:ext cx="770019" cy="400110"/>
          </a:xfrm>
          <a:prstGeom prst="rect">
            <a:avLst/>
          </a:prstGeom>
          <a:noFill/>
        </p:spPr>
        <p:txBody>
          <a:bodyPr wrap="square" rtlCol="0">
            <a:spAutoFit/>
          </a:bodyPr>
          <a:lstStyle/>
          <a:p>
            <a:r>
              <a:rPr lang="en-US" sz="2000" dirty="0">
                <a:latin typeface="Arial Rounded MT Bold" panose="020F0704030504030204" pitchFamily="34" charset="0"/>
              </a:rPr>
              <a:t>80%</a:t>
            </a:r>
          </a:p>
        </p:txBody>
      </p:sp>
      <p:sp>
        <p:nvSpPr>
          <p:cNvPr id="23" name="TextBox 22">
            <a:extLst>
              <a:ext uri="{FF2B5EF4-FFF2-40B4-BE49-F238E27FC236}">
                <a16:creationId xmlns:a16="http://schemas.microsoft.com/office/drawing/2014/main" id="{28618DF2-8F9A-A8A4-18BC-4911F0DEB7CE}"/>
              </a:ext>
            </a:extLst>
          </p:cNvPr>
          <p:cNvSpPr txBox="1"/>
          <p:nvPr/>
        </p:nvSpPr>
        <p:spPr>
          <a:xfrm>
            <a:off x="477263" y="1840848"/>
            <a:ext cx="1284551" cy="400110"/>
          </a:xfrm>
          <a:prstGeom prst="rect">
            <a:avLst/>
          </a:prstGeom>
          <a:noFill/>
        </p:spPr>
        <p:txBody>
          <a:bodyPr wrap="square" rtlCol="0">
            <a:spAutoFit/>
          </a:bodyPr>
          <a:lstStyle/>
          <a:p>
            <a:r>
              <a:rPr lang="en-US" sz="2000" dirty="0">
                <a:latin typeface="Arial Rounded MT Bold" panose="020F0704030504030204" pitchFamily="34" charset="0"/>
              </a:rPr>
              <a:t>$1.00/lb.</a:t>
            </a:r>
          </a:p>
        </p:txBody>
      </p:sp>
      <p:sp>
        <p:nvSpPr>
          <p:cNvPr id="20" name="Oval 19">
            <a:extLst>
              <a:ext uri="{FF2B5EF4-FFF2-40B4-BE49-F238E27FC236}">
                <a16:creationId xmlns:a16="http://schemas.microsoft.com/office/drawing/2014/main" id="{8192E436-7D57-FD06-C0B5-9A337AFE7028}"/>
              </a:ext>
            </a:extLst>
          </p:cNvPr>
          <p:cNvSpPr/>
          <p:nvPr/>
        </p:nvSpPr>
        <p:spPr>
          <a:xfrm>
            <a:off x="1772649" y="4622409"/>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9484925-CB00-2B38-67AC-5B1F714ACD42}"/>
              </a:ext>
            </a:extLst>
          </p:cNvPr>
          <p:cNvSpPr/>
          <p:nvPr/>
        </p:nvSpPr>
        <p:spPr>
          <a:xfrm>
            <a:off x="1788691" y="3277156"/>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4F4F844-69B6-718E-CF36-D45AFD5DA06C}"/>
              </a:ext>
            </a:extLst>
          </p:cNvPr>
          <p:cNvSpPr/>
          <p:nvPr/>
        </p:nvSpPr>
        <p:spPr>
          <a:xfrm>
            <a:off x="1788691" y="1936626"/>
            <a:ext cx="208554" cy="208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97B386F-46A9-4953-1465-98C3B23A0D90}"/>
              </a:ext>
            </a:extLst>
          </p:cNvPr>
          <p:cNvSpPr txBox="1"/>
          <p:nvPr/>
        </p:nvSpPr>
        <p:spPr>
          <a:xfrm>
            <a:off x="496119" y="3181378"/>
            <a:ext cx="1284551" cy="400110"/>
          </a:xfrm>
          <a:prstGeom prst="rect">
            <a:avLst/>
          </a:prstGeom>
          <a:noFill/>
        </p:spPr>
        <p:txBody>
          <a:bodyPr wrap="square" rtlCol="0">
            <a:spAutoFit/>
          </a:bodyPr>
          <a:lstStyle/>
          <a:p>
            <a:r>
              <a:rPr lang="en-US" sz="2000" dirty="0">
                <a:latin typeface="Arial Rounded MT Bold" panose="020F0704030504030204" pitchFamily="34" charset="0"/>
              </a:rPr>
              <a:t>$0.50/lb.</a:t>
            </a:r>
          </a:p>
        </p:txBody>
      </p:sp>
      <p:sp>
        <p:nvSpPr>
          <p:cNvPr id="25" name="TextBox 24">
            <a:extLst>
              <a:ext uri="{FF2B5EF4-FFF2-40B4-BE49-F238E27FC236}">
                <a16:creationId xmlns:a16="http://schemas.microsoft.com/office/drawing/2014/main" id="{E8C5261B-B8B2-474C-4EE1-55091C4392A0}"/>
              </a:ext>
            </a:extLst>
          </p:cNvPr>
          <p:cNvSpPr txBox="1"/>
          <p:nvPr/>
        </p:nvSpPr>
        <p:spPr>
          <a:xfrm>
            <a:off x="530209" y="4526631"/>
            <a:ext cx="1284551" cy="400110"/>
          </a:xfrm>
          <a:prstGeom prst="rect">
            <a:avLst/>
          </a:prstGeom>
          <a:noFill/>
        </p:spPr>
        <p:txBody>
          <a:bodyPr wrap="square" rtlCol="0">
            <a:spAutoFit/>
          </a:bodyPr>
          <a:lstStyle/>
          <a:p>
            <a:r>
              <a:rPr lang="en-US" sz="2000" dirty="0">
                <a:latin typeface="Arial Rounded MT Bold" panose="020F0704030504030204" pitchFamily="34" charset="0"/>
              </a:rPr>
              <a:t>$0.00/lb.</a:t>
            </a:r>
          </a:p>
        </p:txBody>
      </p:sp>
      <p:sp>
        <p:nvSpPr>
          <p:cNvPr id="29" name="TextBox 28">
            <a:extLst>
              <a:ext uri="{FF2B5EF4-FFF2-40B4-BE49-F238E27FC236}">
                <a16:creationId xmlns:a16="http://schemas.microsoft.com/office/drawing/2014/main" id="{47BA82E6-B3E7-3C46-41F9-91C8F9A03185}"/>
              </a:ext>
            </a:extLst>
          </p:cNvPr>
          <p:cNvSpPr txBox="1"/>
          <p:nvPr/>
        </p:nvSpPr>
        <p:spPr>
          <a:xfrm>
            <a:off x="7408217" y="4555133"/>
            <a:ext cx="770019" cy="400110"/>
          </a:xfrm>
          <a:prstGeom prst="rect">
            <a:avLst/>
          </a:prstGeom>
          <a:noFill/>
        </p:spPr>
        <p:txBody>
          <a:bodyPr wrap="square" rtlCol="0">
            <a:spAutoFit/>
          </a:bodyPr>
          <a:lstStyle/>
          <a:p>
            <a:r>
              <a:rPr lang="en-US" sz="2000" dirty="0">
                <a:latin typeface="Arial Rounded MT Bold" panose="020F0704030504030204" pitchFamily="34" charset="0"/>
              </a:rPr>
              <a:t>63%</a:t>
            </a:r>
          </a:p>
        </p:txBody>
      </p:sp>
      <p:sp>
        <p:nvSpPr>
          <p:cNvPr id="30" name="TextBox 29">
            <a:extLst>
              <a:ext uri="{FF2B5EF4-FFF2-40B4-BE49-F238E27FC236}">
                <a16:creationId xmlns:a16="http://schemas.microsoft.com/office/drawing/2014/main" id="{C1C2D4AC-E179-674E-95C2-CFF6B97415DA}"/>
              </a:ext>
            </a:extLst>
          </p:cNvPr>
          <p:cNvSpPr txBox="1"/>
          <p:nvPr/>
        </p:nvSpPr>
        <p:spPr>
          <a:xfrm>
            <a:off x="3898292" y="1874185"/>
            <a:ext cx="770019" cy="400110"/>
          </a:xfrm>
          <a:prstGeom prst="rect">
            <a:avLst/>
          </a:prstGeom>
          <a:noFill/>
        </p:spPr>
        <p:txBody>
          <a:bodyPr wrap="square" rtlCol="0">
            <a:spAutoFit/>
          </a:bodyPr>
          <a:lstStyle/>
          <a:p>
            <a:r>
              <a:rPr lang="en-US" sz="2000" dirty="0">
                <a:latin typeface="Arial Rounded MT Bold" panose="020F0704030504030204" pitchFamily="34" charset="0"/>
              </a:rPr>
              <a:t>23%</a:t>
            </a:r>
          </a:p>
        </p:txBody>
      </p:sp>
      <p:sp>
        <p:nvSpPr>
          <p:cNvPr id="31" name="TextBox 30">
            <a:extLst>
              <a:ext uri="{FF2B5EF4-FFF2-40B4-BE49-F238E27FC236}">
                <a16:creationId xmlns:a16="http://schemas.microsoft.com/office/drawing/2014/main" id="{DFCAF54C-3B40-B5FB-B9E6-76DD6510B42A}"/>
              </a:ext>
            </a:extLst>
          </p:cNvPr>
          <p:cNvSpPr txBox="1"/>
          <p:nvPr/>
        </p:nvSpPr>
        <p:spPr>
          <a:xfrm>
            <a:off x="4599598" y="3185687"/>
            <a:ext cx="770019" cy="400110"/>
          </a:xfrm>
          <a:prstGeom prst="rect">
            <a:avLst/>
          </a:prstGeom>
          <a:noFill/>
        </p:spPr>
        <p:txBody>
          <a:bodyPr wrap="square" rtlCol="0">
            <a:spAutoFit/>
          </a:bodyPr>
          <a:lstStyle/>
          <a:p>
            <a:r>
              <a:rPr lang="en-US" sz="2000" dirty="0">
                <a:latin typeface="Arial Rounded MT Bold" panose="020F0704030504030204" pitchFamily="34" charset="0"/>
              </a:rPr>
              <a:t>29%</a:t>
            </a:r>
          </a:p>
        </p:txBody>
      </p:sp>
      <p:sp>
        <p:nvSpPr>
          <p:cNvPr id="32" name="TextBox 31">
            <a:extLst>
              <a:ext uri="{FF2B5EF4-FFF2-40B4-BE49-F238E27FC236}">
                <a16:creationId xmlns:a16="http://schemas.microsoft.com/office/drawing/2014/main" id="{E66EBB0C-579C-BC80-1500-144320CE1D88}"/>
              </a:ext>
            </a:extLst>
          </p:cNvPr>
          <p:cNvSpPr txBox="1"/>
          <p:nvPr/>
        </p:nvSpPr>
        <p:spPr>
          <a:xfrm>
            <a:off x="76200" y="16580"/>
            <a:ext cx="11798968" cy="954107"/>
          </a:xfrm>
          <a:prstGeom prst="rect">
            <a:avLst/>
          </a:prstGeom>
          <a:noFill/>
        </p:spPr>
        <p:txBody>
          <a:bodyPr wrap="square" rtlCol="0">
            <a:spAutoFit/>
          </a:bodyPr>
          <a:lstStyle/>
          <a:p>
            <a:r>
              <a:rPr lang="en-US" sz="2800" dirty="0">
                <a:latin typeface="Arial Rounded MT Bold" panose="020F0704030504030204" pitchFamily="34" charset="0"/>
              </a:rPr>
              <a:t>Preliminary response shares by price difference, comparing non-organic full-sized versus organic full-sized (not baby carrots)</a:t>
            </a:r>
          </a:p>
        </p:txBody>
      </p:sp>
    </p:spTree>
    <p:extLst>
      <p:ext uri="{BB962C8B-B14F-4D97-AF65-F5344CB8AC3E}">
        <p14:creationId xmlns:p14="http://schemas.microsoft.com/office/powerpoint/2010/main" val="194338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C00DD195-161D-499B-8864-71F8D13D5888}"/>
              </a:ext>
            </a:extLst>
          </p:cNvPr>
          <p:cNvSpPr txBox="1">
            <a:spLocks/>
          </p:cNvSpPr>
          <p:nvPr/>
        </p:nvSpPr>
        <p:spPr>
          <a:xfrm>
            <a:off x="254642" y="172720"/>
            <a:ext cx="11682715" cy="46590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800" b="1" dirty="0">
                <a:solidFill>
                  <a:srgbClr val="0070C0"/>
                </a:solidFill>
                <a:latin typeface="Arial Rounded MT Bold" panose="020F0704030504030204" pitchFamily="34" charset="0"/>
                <a:cs typeface="Times New Roman" panose="02020603050405020304" pitchFamily="18" charset="0"/>
              </a:rPr>
              <a:t>Preliminary Average Willingness to Pay for Organic &amp; Fresh Cut Attributes</a:t>
            </a:r>
            <a:endParaRPr lang="ko-KR" altLang="en-US" sz="2800" b="1" dirty="0">
              <a:solidFill>
                <a:srgbClr val="0070C0"/>
              </a:solidFill>
              <a:latin typeface="Arial Rounded MT Bold" panose="020F07040305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0AB34B4-0041-48AD-B34C-720CD74A472F}"/>
              </a:ext>
            </a:extLst>
          </p:cNvPr>
          <p:cNvSpPr>
            <a:spLocks noGrp="1"/>
          </p:cNvSpPr>
          <p:nvPr>
            <p:ph type="sldNum" sz="quarter" idx="12"/>
          </p:nvPr>
        </p:nvSpPr>
        <p:spPr/>
        <p:txBody>
          <a:bodyPr/>
          <a:lstStyle/>
          <a:p>
            <a:fld id="{535B4AB6-FC72-4A5F-A69E-0900DDFB8473}" type="slidenum">
              <a:rPr lang="en-US" smtClean="0"/>
              <a:t>14</a:t>
            </a:fld>
            <a:endParaRPr lang="en-US" dirty="0"/>
          </a:p>
        </p:txBody>
      </p:sp>
      <p:graphicFrame>
        <p:nvGraphicFramePr>
          <p:cNvPr id="2" name="Table 1">
            <a:extLst>
              <a:ext uri="{FF2B5EF4-FFF2-40B4-BE49-F238E27FC236}">
                <a16:creationId xmlns:a16="http://schemas.microsoft.com/office/drawing/2014/main" id="{BCFF077A-EB19-42FC-AE50-6B3954C70563}"/>
              </a:ext>
            </a:extLst>
          </p:cNvPr>
          <p:cNvGraphicFramePr>
            <a:graphicFrameLocks noGrp="1"/>
          </p:cNvGraphicFramePr>
          <p:nvPr>
            <p:extLst>
              <p:ext uri="{D42A27DB-BD31-4B8C-83A1-F6EECF244321}">
                <p14:modId xmlns:p14="http://schemas.microsoft.com/office/powerpoint/2010/main" val="1498791203"/>
              </p:ext>
            </p:extLst>
          </p:nvPr>
        </p:nvGraphicFramePr>
        <p:xfrm>
          <a:off x="176645" y="768453"/>
          <a:ext cx="11887200" cy="5798604"/>
        </p:xfrm>
        <a:graphic>
          <a:graphicData uri="http://schemas.openxmlformats.org/drawingml/2006/table">
            <a:tbl>
              <a:tblPr firstRow="1" firstCol="1" bandRow="1">
                <a:tableStyleId>{D7AC3CCA-C797-4891-BE02-D94E43425B78}</a:tableStyleId>
              </a:tblPr>
              <a:tblGrid>
                <a:gridCol w="2548362">
                  <a:extLst>
                    <a:ext uri="{9D8B030D-6E8A-4147-A177-3AD203B41FA5}">
                      <a16:colId xmlns:a16="http://schemas.microsoft.com/office/drawing/2014/main" val="1722486330"/>
                    </a:ext>
                  </a:extLst>
                </a:gridCol>
                <a:gridCol w="2335357">
                  <a:extLst>
                    <a:ext uri="{9D8B030D-6E8A-4147-A177-3AD203B41FA5}">
                      <a16:colId xmlns:a16="http://schemas.microsoft.com/office/drawing/2014/main" val="3997843753"/>
                    </a:ext>
                  </a:extLst>
                </a:gridCol>
                <a:gridCol w="2335357">
                  <a:extLst>
                    <a:ext uri="{9D8B030D-6E8A-4147-A177-3AD203B41FA5}">
                      <a16:colId xmlns:a16="http://schemas.microsoft.com/office/drawing/2014/main" val="2295410687"/>
                    </a:ext>
                  </a:extLst>
                </a:gridCol>
                <a:gridCol w="2335357">
                  <a:extLst>
                    <a:ext uri="{9D8B030D-6E8A-4147-A177-3AD203B41FA5}">
                      <a16:colId xmlns:a16="http://schemas.microsoft.com/office/drawing/2014/main" val="3681148908"/>
                    </a:ext>
                  </a:extLst>
                </a:gridCol>
                <a:gridCol w="2332767">
                  <a:extLst>
                    <a:ext uri="{9D8B030D-6E8A-4147-A177-3AD203B41FA5}">
                      <a16:colId xmlns:a16="http://schemas.microsoft.com/office/drawing/2014/main" val="3104307350"/>
                    </a:ext>
                  </a:extLst>
                </a:gridCol>
              </a:tblGrid>
              <a:tr h="527146">
                <a:tc rowSpan="3">
                  <a:txBody>
                    <a:bodyPr/>
                    <a:lstStyle/>
                    <a:p>
                      <a:pPr marL="0" marR="0">
                        <a:lnSpc>
                          <a:spcPct val="100000"/>
                        </a:lnSpc>
                        <a:spcBef>
                          <a:spcPts val="0"/>
                        </a:spcBef>
                        <a:spcAft>
                          <a:spcPts val="0"/>
                        </a:spcAft>
                      </a:pPr>
                      <a:r>
                        <a:rPr lang="en-US" sz="2000" dirty="0">
                          <a:effectLst/>
                          <a:latin typeface="Arial Rounded MT Bold" panose="020F0704030504030204" pitchFamily="34" charset="0"/>
                        </a:rPr>
                        <a:t>Period</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gridSpan="2">
                  <a:txBody>
                    <a:bodyPr/>
                    <a:lstStyle/>
                    <a:p>
                      <a:pPr marL="0" marR="0" algn="ctr">
                        <a:lnSpc>
                          <a:spcPct val="100000"/>
                        </a:lnSpc>
                        <a:spcBef>
                          <a:spcPts val="0"/>
                        </a:spcBef>
                        <a:spcAft>
                          <a:spcPts val="0"/>
                        </a:spcAft>
                      </a:pPr>
                      <a:r>
                        <a:rPr lang="en-US" sz="2000" dirty="0">
                          <a:solidFill>
                            <a:srgbClr val="0070C0"/>
                          </a:solidFill>
                          <a:effectLst/>
                          <a:latin typeface="Arial Rounded MT Bold" panose="020F0704030504030204" pitchFamily="34" charset="0"/>
                        </a:rPr>
                        <a:t>Organic attribute</a:t>
                      </a:r>
                      <a:endParaRPr lang="en-US" sz="2000" dirty="0">
                        <a:solidFill>
                          <a:srgbClr val="0070C0"/>
                        </a:solidFill>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2000" dirty="0">
                          <a:solidFill>
                            <a:srgbClr val="0070C0"/>
                          </a:solidFill>
                          <a:effectLst/>
                          <a:latin typeface="Arial Rounded MT Bold" panose="020F0704030504030204" pitchFamily="34" charset="0"/>
                        </a:rPr>
                        <a:t>Fresh-cut attribute</a:t>
                      </a:r>
                      <a:endParaRPr lang="en-US" sz="2000" dirty="0">
                        <a:solidFill>
                          <a:srgbClr val="0070C0"/>
                        </a:solidFill>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16619021"/>
                  </a:ext>
                </a:extLst>
              </a:tr>
              <a:tr h="527146">
                <a:tc vMerge="1">
                  <a:txBody>
                    <a:bodyPr/>
                    <a:lstStyle/>
                    <a:p>
                      <a:endParaRPr lang="en-US"/>
                    </a:p>
                  </a:txBody>
                  <a:tcP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Full size</a:t>
                      </a: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Fresh cut</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Non-Organic  </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Organic</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14107490"/>
                  </a:ext>
                </a:extLst>
              </a:tr>
              <a:tr h="527146">
                <a:tc vMerge="1">
                  <a:txBody>
                    <a:bodyPr/>
                    <a:lstStyle/>
                    <a:p>
                      <a:pPr marL="0" marR="0">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gridSpan="4">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$/lb.</a:t>
                      </a: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95658183"/>
                  </a:ext>
                </a:extLst>
              </a:tr>
              <a:tr h="527146">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Midwest</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$0.02</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$0.03</a:t>
                      </a: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$0.74</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$0.74</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06719754"/>
                  </a:ext>
                </a:extLst>
              </a:tr>
              <a:tr h="527146">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West</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$0.28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$0.35</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$0.45</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$0.61</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36625150"/>
                  </a:ext>
                </a:extLst>
              </a:tr>
              <a:tr h="527146">
                <a:tc>
                  <a:txBody>
                    <a:bodyPr/>
                    <a:lstStyle/>
                    <a:p>
                      <a:pPr marL="0" marR="0">
                        <a:lnSpc>
                          <a:spcPct val="100000"/>
                        </a:lnSpc>
                        <a:spcBef>
                          <a:spcPts val="0"/>
                        </a:spcBef>
                        <a:spcAft>
                          <a:spcPts val="0"/>
                        </a:spcAft>
                      </a:pPr>
                      <a:r>
                        <a:rPr lang="en-US" sz="2000" dirty="0">
                          <a:solidFill>
                            <a:srgbClr val="0070C0"/>
                          </a:solidFill>
                          <a:effectLst/>
                          <a:latin typeface="Arial Rounded MT Bold" panose="020F0704030504030204" pitchFamily="34" charset="0"/>
                          <a:ea typeface="Calibri" panose="020F0502020204030204" pitchFamily="34" charset="0"/>
                        </a:rPr>
                        <a:t>Average</a:t>
                      </a:r>
                    </a:p>
                  </a:txBody>
                  <a:tcPr marL="68580" marR="68580" marT="0" marB="0" anchor="ctr"/>
                </a:tc>
                <a:tc>
                  <a:txBody>
                    <a:bodyPr/>
                    <a:lstStyle/>
                    <a:p>
                      <a:pPr marL="0" marR="0" algn="ctr">
                        <a:lnSpc>
                          <a:spcPct val="100000"/>
                        </a:lnSpc>
                        <a:spcBef>
                          <a:spcPts val="0"/>
                        </a:spcBef>
                        <a:spcAft>
                          <a:spcPts val="0"/>
                        </a:spcAft>
                      </a:pPr>
                      <a:r>
                        <a:rPr lang="en-US" sz="2000" baseline="0" dirty="0">
                          <a:solidFill>
                            <a:srgbClr val="0070C0"/>
                          </a:solidFill>
                          <a:effectLst/>
                          <a:latin typeface="Arial Rounded MT Bold" panose="020F0704030504030204" pitchFamily="34" charset="0"/>
                          <a:ea typeface="Calibri" panose="020F0502020204030204" pitchFamily="34" charset="0"/>
                        </a:rPr>
                        <a:t>$0.14</a:t>
                      </a:r>
                    </a:p>
                  </a:txBody>
                  <a:tcPr marL="68580" marR="68580" marT="0" marB="0" anchor="ctr"/>
                </a:tc>
                <a:tc>
                  <a:txBody>
                    <a:bodyPr/>
                    <a:lstStyle/>
                    <a:p>
                      <a:pPr marL="0" marR="0" algn="ctr">
                        <a:lnSpc>
                          <a:spcPct val="100000"/>
                        </a:lnSpc>
                        <a:spcBef>
                          <a:spcPts val="0"/>
                        </a:spcBef>
                        <a:spcAft>
                          <a:spcPts val="0"/>
                        </a:spcAft>
                      </a:pPr>
                      <a:r>
                        <a:rPr lang="en-US" sz="2000" baseline="0" dirty="0">
                          <a:solidFill>
                            <a:srgbClr val="0070C0"/>
                          </a:solidFill>
                          <a:effectLst/>
                          <a:latin typeface="Arial Rounded MT Bold" panose="020F0704030504030204" pitchFamily="34" charset="0"/>
                          <a:ea typeface="Calibri" panose="020F0502020204030204" pitchFamily="34" charset="0"/>
                        </a:rPr>
                        <a:t>$0.17</a:t>
                      </a:r>
                    </a:p>
                  </a:txBody>
                  <a:tcPr marL="68580" marR="68580" marT="0" marB="0" anchor="ctr"/>
                </a:tc>
                <a:tc>
                  <a:txBody>
                    <a:bodyPr/>
                    <a:lstStyle/>
                    <a:p>
                      <a:pPr marL="0" marR="0" algn="ctr">
                        <a:lnSpc>
                          <a:spcPct val="100000"/>
                        </a:lnSpc>
                        <a:spcBef>
                          <a:spcPts val="0"/>
                        </a:spcBef>
                        <a:spcAft>
                          <a:spcPts val="0"/>
                        </a:spcAft>
                      </a:pPr>
                      <a:r>
                        <a:rPr lang="en-US" sz="2000" baseline="0" dirty="0">
                          <a:solidFill>
                            <a:srgbClr val="0070C0"/>
                          </a:solidFill>
                          <a:effectLst/>
                          <a:latin typeface="Arial Rounded MT Bold" panose="020F0704030504030204" pitchFamily="34" charset="0"/>
                          <a:ea typeface="Calibri" panose="020F0502020204030204" pitchFamily="34" charset="0"/>
                        </a:rPr>
                        <a:t>$0.67</a:t>
                      </a:r>
                    </a:p>
                  </a:txBody>
                  <a:tcPr marL="68580" marR="68580" marT="0" marB="0" anchor="ctr"/>
                </a:tc>
                <a:tc>
                  <a:txBody>
                    <a:bodyPr/>
                    <a:lstStyle/>
                    <a:p>
                      <a:pPr marL="0" marR="0" algn="ctr">
                        <a:lnSpc>
                          <a:spcPct val="100000"/>
                        </a:lnSpc>
                        <a:spcBef>
                          <a:spcPts val="0"/>
                        </a:spcBef>
                        <a:spcAft>
                          <a:spcPts val="0"/>
                        </a:spcAft>
                      </a:pPr>
                      <a:r>
                        <a:rPr lang="en-US" sz="2000" baseline="0" dirty="0">
                          <a:solidFill>
                            <a:srgbClr val="0070C0"/>
                          </a:solidFill>
                          <a:effectLst/>
                          <a:latin typeface="Arial Rounded MT Bold" panose="020F0704030504030204" pitchFamily="34" charset="0"/>
                          <a:ea typeface="Calibri" panose="020F0502020204030204" pitchFamily="34" charset="0"/>
                        </a:rPr>
                        <a:t>$0.71</a:t>
                      </a:r>
                    </a:p>
                  </a:txBody>
                  <a:tcPr marL="68580" marR="68580" marT="0" marB="0" anchor="ctr"/>
                </a:tc>
                <a:extLst>
                  <a:ext uri="{0D108BD9-81ED-4DB2-BD59-A6C34878D82A}">
                    <a16:rowId xmlns:a16="http://schemas.microsoft.com/office/drawing/2014/main" val="3987755690"/>
                  </a:ext>
                </a:extLst>
              </a:tr>
              <a:tr h="527146">
                <a:tc>
                  <a:txBody>
                    <a:bodyPr/>
                    <a:lstStyle/>
                    <a:p>
                      <a:pPr marL="0" marR="0">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25 – 34</a:t>
                      </a: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$0.18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$0.25</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$0.73</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$0.83</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29672109"/>
                  </a:ext>
                </a:extLst>
              </a:tr>
              <a:tr h="527146">
                <a:tc>
                  <a:txBody>
                    <a:bodyPr/>
                    <a:lstStyle/>
                    <a:p>
                      <a:pPr marL="0" marR="0">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35 – 44</a:t>
                      </a: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$0.21</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$0.26</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$0.77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$0.83</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77327510"/>
                  </a:ext>
                </a:extLst>
              </a:tr>
              <a:tr h="527146">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65+ </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$0.10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$0.53</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68287365"/>
                  </a:ext>
                </a:extLst>
              </a:tr>
              <a:tr h="1054290">
                <a:tc gridSpan="5">
                  <a:txBody>
                    <a:bodyPr/>
                    <a:lstStyle/>
                    <a:p>
                      <a:pPr marL="0" marR="0">
                        <a:lnSpc>
                          <a:spcPct val="100000"/>
                        </a:lnSpc>
                        <a:spcBef>
                          <a:spcPts val="0"/>
                        </a:spcBef>
                        <a:spcAft>
                          <a:spcPts val="0"/>
                        </a:spcAft>
                      </a:pPr>
                      <a:r>
                        <a:rPr lang="en-US" sz="2000" b="0" dirty="0">
                          <a:effectLst/>
                          <a:latin typeface="Arial Rounded MT Bold" panose="020F0704030504030204" pitchFamily="34" charset="0"/>
                        </a:rPr>
                        <a:t>Notes: Gender WTP for attributes are similar. The South is similar to the Midwest and the Northeast is similar to the West. The age WTP pattern follows an inverted U for both attributes. </a:t>
                      </a:r>
                      <a:endParaRPr lang="en-US" sz="2000" b="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769894"/>
                  </a:ext>
                </a:extLst>
              </a:tr>
            </a:tbl>
          </a:graphicData>
        </a:graphic>
      </p:graphicFrame>
    </p:spTree>
    <p:extLst>
      <p:ext uri="{BB962C8B-B14F-4D97-AF65-F5344CB8AC3E}">
        <p14:creationId xmlns:p14="http://schemas.microsoft.com/office/powerpoint/2010/main" val="428853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4E6BF3-AA31-44B9-9D68-59051318380D}"/>
              </a:ext>
            </a:extLst>
          </p:cNvPr>
          <p:cNvSpPr>
            <a:spLocks noGrp="1"/>
          </p:cNvSpPr>
          <p:nvPr>
            <p:ph type="sldNum" sz="quarter" idx="12"/>
          </p:nvPr>
        </p:nvSpPr>
        <p:spPr/>
        <p:txBody>
          <a:bodyPr/>
          <a:lstStyle/>
          <a:p>
            <a:fld id="{535B4AB6-FC72-4A5F-A69E-0900DDFB8473}" type="slidenum">
              <a:rPr lang="en-US" smtClean="0"/>
              <a:t>15</a:t>
            </a:fld>
            <a:endParaRPr lang="en-US" dirty="0"/>
          </a:p>
        </p:txBody>
      </p:sp>
      <p:sp>
        <p:nvSpPr>
          <p:cNvPr id="6" name="제목 1">
            <a:extLst>
              <a:ext uri="{FF2B5EF4-FFF2-40B4-BE49-F238E27FC236}">
                <a16:creationId xmlns:a16="http://schemas.microsoft.com/office/drawing/2014/main" id="{8F86B18D-BB03-4ED8-A5A1-362F8ECC1564}"/>
              </a:ext>
            </a:extLst>
          </p:cNvPr>
          <p:cNvSpPr txBox="1">
            <a:spLocks/>
          </p:cNvSpPr>
          <p:nvPr/>
        </p:nvSpPr>
        <p:spPr>
          <a:xfrm>
            <a:off x="254642" y="172720"/>
            <a:ext cx="11682715" cy="46590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800" b="1" dirty="0">
                <a:solidFill>
                  <a:srgbClr val="0070C0"/>
                </a:solidFill>
                <a:latin typeface="Arial Rounded MT Bold" panose="020F0704030504030204" pitchFamily="34" charset="0"/>
                <a:cs typeface="Times New Roman" panose="02020603050405020304" pitchFamily="18" charset="0"/>
              </a:rPr>
              <a:t>Logistic Regression Results</a:t>
            </a:r>
            <a:endParaRPr lang="ko-KR" altLang="en-US" sz="2800" b="1" dirty="0">
              <a:solidFill>
                <a:srgbClr val="0070C0"/>
              </a:solidFill>
              <a:latin typeface="Arial Rounded MT Bold" panose="020F07040305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7235AC4-ACAC-489E-8410-F1EB6E6802E4}"/>
              </a:ext>
            </a:extLst>
          </p:cNvPr>
          <p:cNvSpPr txBox="1"/>
          <p:nvPr/>
        </p:nvSpPr>
        <p:spPr>
          <a:xfrm>
            <a:off x="290286" y="769257"/>
            <a:ext cx="11548533" cy="500714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Parameter estimates are large relative to standard errors.</a:t>
            </a:r>
          </a:p>
          <a:p>
            <a:pPr marL="342900"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Relative price negatively affects the probability of purchase.</a:t>
            </a:r>
          </a:p>
          <a:p>
            <a:pPr marL="800100" lvl="1"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The probability of buying organic carrots is decreasing as the relative price of organic carrots is increasing.</a:t>
            </a:r>
          </a:p>
          <a:p>
            <a:pPr marL="800100" lvl="1"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The probability of buying baby carrots is decreasing as the relative price of baby carrots is increasing.</a:t>
            </a:r>
          </a:p>
          <a:p>
            <a:pPr marL="342900"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COVID-19 matters little in the probability of purchase.</a:t>
            </a:r>
          </a:p>
          <a:p>
            <a:pPr marL="800100" lvl="1"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The probability of buying organic carrots slightly rises by COVID-19.</a:t>
            </a:r>
          </a:p>
          <a:p>
            <a:pPr marL="800100" lvl="1" indent="-342900">
              <a:lnSpc>
                <a:spcPct val="150000"/>
              </a:lnSpc>
              <a:buFont typeface="Arial" panose="020B0604020202020204" pitchFamily="34" charset="0"/>
              <a:buChar char="•"/>
            </a:pPr>
            <a:r>
              <a:rPr lang="en-US" sz="2400" b="1" dirty="0">
                <a:latin typeface="Arial Rounded MT Bold" panose="020F0704030504030204" pitchFamily="34" charset="0"/>
                <a:cs typeface="Times New Roman" panose="02020603050405020304" pitchFamily="18" charset="0"/>
              </a:rPr>
              <a:t>The probability of buying baby carrots slightly falls by COVID-19.</a:t>
            </a:r>
          </a:p>
        </p:txBody>
      </p:sp>
    </p:spTree>
    <p:extLst>
      <p:ext uri="{BB962C8B-B14F-4D97-AF65-F5344CB8AC3E}">
        <p14:creationId xmlns:p14="http://schemas.microsoft.com/office/powerpoint/2010/main" val="99967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1">
            <a:extLst>
              <a:ext uri="{FF2B5EF4-FFF2-40B4-BE49-F238E27FC236}">
                <a16:creationId xmlns:a16="http://schemas.microsoft.com/office/drawing/2014/main" id="{C00DD195-161D-499B-8864-71F8D13D5888}"/>
              </a:ext>
            </a:extLst>
          </p:cNvPr>
          <p:cNvSpPr txBox="1">
            <a:spLocks/>
          </p:cNvSpPr>
          <p:nvPr/>
        </p:nvSpPr>
        <p:spPr>
          <a:xfrm>
            <a:off x="254642" y="172720"/>
            <a:ext cx="11682715" cy="46590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800" b="1" dirty="0">
                <a:solidFill>
                  <a:srgbClr val="0070C0"/>
                </a:solidFill>
                <a:latin typeface="Arial Rounded MT Bold" panose="020F0704030504030204" pitchFamily="34" charset="0"/>
                <a:cs typeface="Times New Roman" panose="02020603050405020304" pitchFamily="18" charset="0"/>
              </a:rPr>
              <a:t>Median Willingness to Pay for Organic Attribute &amp; Convenience Attribute</a:t>
            </a:r>
            <a:endParaRPr lang="ko-KR" altLang="en-US" sz="2800" b="1" dirty="0">
              <a:solidFill>
                <a:srgbClr val="0070C0"/>
              </a:solidFill>
              <a:latin typeface="Arial Rounded MT Bold" panose="020F07040305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0AB34B4-0041-48AD-B34C-720CD74A472F}"/>
              </a:ext>
            </a:extLst>
          </p:cNvPr>
          <p:cNvSpPr>
            <a:spLocks noGrp="1"/>
          </p:cNvSpPr>
          <p:nvPr>
            <p:ph type="sldNum" sz="quarter" idx="12"/>
          </p:nvPr>
        </p:nvSpPr>
        <p:spPr/>
        <p:txBody>
          <a:bodyPr/>
          <a:lstStyle/>
          <a:p>
            <a:fld id="{535B4AB6-FC72-4A5F-A69E-0900DDFB8473}" type="slidenum">
              <a:rPr lang="en-US" smtClean="0"/>
              <a:t>16</a:t>
            </a:fld>
            <a:endParaRPr lang="en-US" dirty="0"/>
          </a:p>
        </p:txBody>
      </p:sp>
      <p:graphicFrame>
        <p:nvGraphicFramePr>
          <p:cNvPr id="2" name="Table 1">
            <a:extLst>
              <a:ext uri="{FF2B5EF4-FFF2-40B4-BE49-F238E27FC236}">
                <a16:creationId xmlns:a16="http://schemas.microsoft.com/office/drawing/2014/main" id="{BCFF077A-EB19-42FC-AE50-6B3954C70563}"/>
              </a:ext>
            </a:extLst>
          </p:cNvPr>
          <p:cNvGraphicFramePr>
            <a:graphicFrameLocks noGrp="1"/>
          </p:cNvGraphicFramePr>
          <p:nvPr/>
        </p:nvGraphicFramePr>
        <p:xfrm>
          <a:off x="572866" y="768453"/>
          <a:ext cx="10967572" cy="5587897"/>
        </p:xfrm>
        <a:graphic>
          <a:graphicData uri="http://schemas.openxmlformats.org/drawingml/2006/table">
            <a:tbl>
              <a:tblPr firstRow="1" firstCol="1" bandRow="1">
                <a:tableStyleId>{D7AC3CCA-C797-4891-BE02-D94E43425B78}</a:tableStyleId>
              </a:tblPr>
              <a:tblGrid>
                <a:gridCol w="3055566">
                  <a:extLst>
                    <a:ext uri="{9D8B030D-6E8A-4147-A177-3AD203B41FA5}">
                      <a16:colId xmlns:a16="http://schemas.microsoft.com/office/drawing/2014/main" val="1722486330"/>
                    </a:ext>
                  </a:extLst>
                </a:gridCol>
                <a:gridCol w="1978550">
                  <a:extLst>
                    <a:ext uri="{9D8B030D-6E8A-4147-A177-3AD203B41FA5}">
                      <a16:colId xmlns:a16="http://schemas.microsoft.com/office/drawing/2014/main" val="3997843753"/>
                    </a:ext>
                  </a:extLst>
                </a:gridCol>
                <a:gridCol w="1978550">
                  <a:extLst>
                    <a:ext uri="{9D8B030D-6E8A-4147-A177-3AD203B41FA5}">
                      <a16:colId xmlns:a16="http://schemas.microsoft.com/office/drawing/2014/main" val="2295410687"/>
                    </a:ext>
                  </a:extLst>
                </a:gridCol>
                <a:gridCol w="1978550">
                  <a:extLst>
                    <a:ext uri="{9D8B030D-6E8A-4147-A177-3AD203B41FA5}">
                      <a16:colId xmlns:a16="http://schemas.microsoft.com/office/drawing/2014/main" val="3681148908"/>
                    </a:ext>
                  </a:extLst>
                </a:gridCol>
                <a:gridCol w="1976356">
                  <a:extLst>
                    <a:ext uri="{9D8B030D-6E8A-4147-A177-3AD203B41FA5}">
                      <a16:colId xmlns:a16="http://schemas.microsoft.com/office/drawing/2014/main" val="3104307350"/>
                    </a:ext>
                  </a:extLst>
                </a:gridCol>
              </a:tblGrid>
              <a:tr h="435905">
                <a:tc gridSpan="5">
                  <a:txBody>
                    <a:bodyPr/>
                    <a:lstStyle/>
                    <a:p>
                      <a:pPr marL="0" marR="0">
                        <a:lnSpc>
                          <a:spcPct val="100000"/>
                        </a:lnSpc>
                        <a:spcBef>
                          <a:spcPts val="0"/>
                        </a:spcBef>
                        <a:spcAft>
                          <a:spcPts val="0"/>
                        </a:spcAft>
                      </a:pPr>
                      <a:r>
                        <a:rPr lang="en-US" sz="2000" dirty="0">
                          <a:effectLst/>
                          <a:latin typeface="Arial Rounded MT Bold" panose="020F0704030504030204" pitchFamily="34" charset="0"/>
                        </a:rPr>
                        <a:t>Median WTP estimates with 95% Confidence Intervals</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982130"/>
                  </a:ext>
                </a:extLst>
              </a:tr>
              <a:tr h="468363">
                <a:tc rowSpan="3">
                  <a:txBody>
                    <a:bodyPr/>
                    <a:lstStyle/>
                    <a:p>
                      <a:pPr marL="0" marR="0">
                        <a:lnSpc>
                          <a:spcPct val="100000"/>
                        </a:lnSpc>
                        <a:spcBef>
                          <a:spcPts val="0"/>
                        </a:spcBef>
                        <a:spcAft>
                          <a:spcPts val="0"/>
                        </a:spcAft>
                      </a:pPr>
                      <a:r>
                        <a:rPr lang="en-US" sz="2000" dirty="0">
                          <a:effectLst/>
                          <a:latin typeface="Arial Rounded MT Bold" panose="020F0704030504030204" pitchFamily="34" charset="0"/>
                        </a:rPr>
                        <a:t>Period</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gridSpan="2">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Organic attribute</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Baby-cut attribute</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16619021"/>
                  </a:ext>
                </a:extLst>
              </a:tr>
              <a:tr h="468363">
                <a:tc vMerge="1">
                  <a:txBody>
                    <a:bodyPr/>
                    <a:lstStyle/>
                    <a:p>
                      <a:endParaRPr lang="en-US"/>
                    </a:p>
                  </a:txBody>
                  <a:tcP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Median WTP</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C.I.</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Median WTP</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C.I.</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14107490"/>
                  </a:ext>
                </a:extLst>
              </a:tr>
              <a:tr h="468363">
                <a:tc vMerge="1">
                  <a:txBody>
                    <a:bodyPr/>
                    <a:lstStyle/>
                    <a:p>
                      <a:pPr marL="0" marR="0">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gridSpan="4">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ea typeface="Calibri" panose="020F0502020204030204" pitchFamily="34" charset="0"/>
                        </a:rPr>
                        <a:t>$/lb.</a:t>
                      </a: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pPr marL="0" marR="0" algn="ctr">
                        <a:lnSpc>
                          <a:spcPct val="100000"/>
                        </a:lnSpc>
                        <a:spcBef>
                          <a:spcPts val="0"/>
                        </a:spcBef>
                        <a:spcAft>
                          <a:spcPts val="0"/>
                        </a:spcAft>
                      </a:pP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95658183"/>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Dec 2019 – Jan 2020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$0.04</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($0.02, $0.08)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$0.56</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($0.47, $0.65)</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806719754"/>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March 2020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($0.04, $0.10)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$0.52</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($0.43, $0.62)</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36625150"/>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June 2020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$0.08</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($0.05, $0.11)</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$0.51</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($0.42, $0.60)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87755690"/>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August 2020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($0.05, $0.10)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$0.53</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($0.44, $0.62)</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29672109"/>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October 2020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($0.04, $0.10)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$0.50</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($0.41, $0.59)</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77327510"/>
                  </a:ext>
                </a:extLst>
              </a:tr>
              <a:tr h="468363">
                <a:tc>
                  <a:txBody>
                    <a:bodyPr/>
                    <a:lstStyle/>
                    <a:p>
                      <a:pPr marL="0" marR="0">
                        <a:lnSpc>
                          <a:spcPct val="100000"/>
                        </a:lnSpc>
                        <a:spcBef>
                          <a:spcPts val="0"/>
                        </a:spcBef>
                        <a:spcAft>
                          <a:spcPts val="0"/>
                        </a:spcAft>
                      </a:pPr>
                      <a:r>
                        <a:rPr lang="en-US" sz="2000" dirty="0">
                          <a:effectLst/>
                          <a:latin typeface="Arial Rounded MT Bold" panose="020F0704030504030204" pitchFamily="34" charset="0"/>
                        </a:rPr>
                        <a:t>January 2021</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$0.04</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($0.01, $0.07)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$0.47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US" sz="2000" dirty="0">
                          <a:effectLst/>
                          <a:latin typeface="Arial Rounded MT Bold" panose="020F0704030504030204" pitchFamily="34" charset="0"/>
                        </a:rPr>
                        <a:t>($0.38, $0.57)</a:t>
                      </a:r>
                      <a:endParaRPr lang="en-US" sz="2000" dirty="0">
                        <a:effectLst/>
                        <a:latin typeface="Arial Rounded MT Bold" panose="020F07040305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68287365"/>
                  </a:ext>
                </a:extLst>
              </a:tr>
              <a:tr h="936725">
                <a:tc gridSpan="5">
                  <a:txBody>
                    <a:bodyPr/>
                    <a:lstStyle/>
                    <a:p>
                      <a:pPr marL="0" marR="0">
                        <a:lnSpc>
                          <a:spcPct val="100000"/>
                        </a:lnSpc>
                        <a:spcBef>
                          <a:spcPts val="0"/>
                        </a:spcBef>
                        <a:spcAft>
                          <a:spcPts val="0"/>
                        </a:spcAft>
                      </a:pPr>
                      <a:r>
                        <a:rPr lang="en-US" sz="2000" dirty="0">
                          <a:effectLst/>
                          <a:latin typeface="Arial Rounded MT Bold" panose="020F0704030504030204" pitchFamily="34" charset="0"/>
                        </a:rPr>
                        <a:t>Note. </a:t>
                      </a:r>
                      <a:r>
                        <a:rPr lang="en-US" sz="2000" b="0" dirty="0">
                          <a:effectLst/>
                          <a:latin typeface="Arial Rounded MT Bold" panose="020F0704030504030204" pitchFamily="34" charset="0"/>
                        </a:rPr>
                        <a:t>The margins of error are constructed based on a bootstrapping technique, with 1,000 draws.</a:t>
                      </a:r>
                      <a:endParaRPr lang="en-US" sz="2000" b="0" dirty="0">
                        <a:effectLst/>
                        <a:latin typeface="Arial Rounded MT Bold" panose="020F0704030504030204" pitchFamily="34"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769894"/>
                  </a:ext>
                </a:extLst>
              </a:tr>
            </a:tbl>
          </a:graphicData>
        </a:graphic>
      </p:graphicFrame>
    </p:spTree>
    <p:extLst>
      <p:ext uri="{BB962C8B-B14F-4D97-AF65-F5344CB8AC3E}">
        <p14:creationId xmlns:p14="http://schemas.microsoft.com/office/powerpoint/2010/main" val="1617713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C85642-D195-823D-E771-570D332894F2}"/>
              </a:ext>
            </a:extLst>
          </p:cNvPr>
          <p:cNvSpPr>
            <a:spLocks noGrp="1"/>
          </p:cNvSpPr>
          <p:nvPr>
            <p:ph type="sldNum" sz="quarter" idx="12"/>
          </p:nvPr>
        </p:nvSpPr>
        <p:spPr>
          <a:xfrm>
            <a:off x="8610600" y="6356350"/>
            <a:ext cx="2743200" cy="365125"/>
          </a:xfrm>
        </p:spPr>
        <p:txBody>
          <a:bodyPr>
            <a:normAutofit/>
          </a:bodyPr>
          <a:lstStyle/>
          <a:p>
            <a:pPr>
              <a:spcAft>
                <a:spcPts val="600"/>
              </a:spcAft>
            </a:pPr>
            <a:fld id="{D1B60E04-87C2-4F5B-837D-2F2312BB8EC9}" type="slidenum">
              <a:rPr lang="en-US" smtClean="0"/>
              <a:pPr>
                <a:spcAft>
                  <a:spcPts val="600"/>
                </a:spcAft>
              </a:pPr>
              <a:t>17</a:t>
            </a:fld>
            <a:endParaRPr lang="en-US" dirty="0"/>
          </a:p>
        </p:txBody>
      </p:sp>
      <p:graphicFrame>
        <p:nvGraphicFramePr>
          <p:cNvPr id="5" name="Chart 4">
            <a:extLst>
              <a:ext uri="{FF2B5EF4-FFF2-40B4-BE49-F238E27FC236}">
                <a16:creationId xmlns:a16="http://schemas.microsoft.com/office/drawing/2014/main" id="{1A5FD460-09C3-98DE-6BFC-F49DD4BF43F7}"/>
              </a:ext>
            </a:extLst>
          </p:cNvPr>
          <p:cNvGraphicFramePr>
            <a:graphicFrameLocks/>
          </p:cNvGraphicFramePr>
          <p:nvPr>
            <p:extLst>
              <p:ext uri="{D42A27DB-BD31-4B8C-83A1-F6EECF244321}">
                <p14:modId xmlns:p14="http://schemas.microsoft.com/office/powerpoint/2010/main" val="1404341879"/>
              </p:ext>
            </p:extLst>
          </p:nvPr>
        </p:nvGraphicFramePr>
        <p:xfrm>
          <a:off x="643466" y="136526"/>
          <a:ext cx="11435757" cy="6492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49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311AE1-7056-4D91-9EB3-F2293223419C}"/>
              </a:ext>
            </a:extLst>
          </p:cNvPr>
          <p:cNvSpPr>
            <a:spLocks noGrp="1"/>
          </p:cNvSpPr>
          <p:nvPr>
            <p:ph type="sldNum" sz="quarter" idx="12"/>
          </p:nvPr>
        </p:nvSpPr>
        <p:spPr/>
        <p:txBody>
          <a:bodyPr/>
          <a:lstStyle/>
          <a:p>
            <a:fld id="{535B4AB6-FC72-4A5F-A69E-0900DDFB8473}" type="slidenum">
              <a:rPr lang="en-US" smtClean="0"/>
              <a:t>18</a:t>
            </a:fld>
            <a:endParaRPr lang="en-US" dirty="0"/>
          </a:p>
        </p:txBody>
      </p:sp>
      <p:sp>
        <p:nvSpPr>
          <p:cNvPr id="5" name="제목 1">
            <a:extLst>
              <a:ext uri="{FF2B5EF4-FFF2-40B4-BE49-F238E27FC236}">
                <a16:creationId xmlns:a16="http://schemas.microsoft.com/office/drawing/2014/main" id="{E5CDBD4C-87FD-4951-BC14-1A5701C5FC13}"/>
              </a:ext>
            </a:extLst>
          </p:cNvPr>
          <p:cNvSpPr txBox="1">
            <a:spLocks/>
          </p:cNvSpPr>
          <p:nvPr/>
        </p:nvSpPr>
        <p:spPr>
          <a:xfrm>
            <a:off x="7191891" y="1559334"/>
            <a:ext cx="4329549" cy="14216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2800" b="1" dirty="0">
                <a:solidFill>
                  <a:srgbClr val="0070C0"/>
                </a:solidFill>
                <a:latin typeface="Arial Rounded MT Bold" panose="020F0704030504030204" pitchFamily="34" charset="0"/>
                <a:cs typeface="Times New Roman" panose="02020603050405020304" pitchFamily="18" charset="0"/>
              </a:rPr>
              <a:t>Demand for Attributes relative to alternative price =$1.00 </a:t>
            </a:r>
            <a:endParaRPr lang="ko-KR" altLang="en-US" sz="2800" b="1" dirty="0">
              <a:solidFill>
                <a:srgbClr val="0070C0"/>
              </a:solidFill>
              <a:latin typeface="Arial Rounded MT Bold" panose="020F07040305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432AB84C-4E42-4FCE-8281-BEFE9A1629C8}"/>
              </a:ext>
            </a:extLst>
          </p:cNvPr>
          <p:cNvGraphicFramePr>
            <a:graphicFrameLocks/>
          </p:cNvGraphicFramePr>
          <p:nvPr>
            <p:extLst>
              <p:ext uri="{D42A27DB-BD31-4B8C-83A1-F6EECF244321}">
                <p14:modId xmlns:p14="http://schemas.microsoft.com/office/powerpoint/2010/main" val="770915055"/>
              </p:ext>
            </p:extLst>
          </p:nvPr>
        </p:nvGraphicFramePr>
        <p:xfrm>
          <a:off x="254644" y="0"/>
          <a:ext cx="11861156" cy="6597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954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B69A-0C96-438D-934C-3116CAA6C242}"/>
              </a:ext>
            </a:extLst>
          </p:cNvPr>
          <p:cNvSpPr>
            <a:spLocks noGrp="1"/>
          </p:cNvSpPr>
          <p:nvPr>
            <p:ph type="title"/>
          </p:nvPr>
        </p:nvSpPr>
        <p:spPr>
          <a:xfrm>
            <a:off x="354391" y="219982"/>
            <a:ext cx="10515600" cy="670227"/>
          </a:xfrm>
        </p:spPr>
        <p:txBody>
          <a:bodyPr>
            <a:normAutofit/>
          </a:bodyPr>
          <a:lstStyle/>
          <a:p>
            <a:pPr algn="ctr"/>
            <a:r>
              <a:rPr lang="en-US" sz="3600" b="1" dirty="0">
                <a:solidFill>
                  <a:srgbClr val="0070C0"/>
                </a:solidFill>
                <a:latin typeface="Arial Rounded MT Bold" panose="020F0704030504030204" pitchFamily="34" charset="0"/>
                <a:cs typeface="Times New Roman" panose="02020603050405020304" pitchFamily="18" charset="0"/>
              </a:rPr>
              <a:t>Current and Future Work</a:t>
            </a:r>
          </a:p>
        </p:txBody>
      </p:sp>
      <p:sp>
        <p:nvSpPr>
          <p:cNvPr id="3" name="Content Placeholder 2">
            <a:extLst>
              <a:ext uri="{FF2B5EF4-FFF2-40B4-BE49-F238E27FC236}">
                <a16:creationId xmlns:a16="http://schemas.microsoft.com/office/drawing/2014/main" id="{228C2104-CF99-4E08-90AC-E18342CD8C3D}"/>
              </a:ext>
            </a:extLst>
          </p:cNvPr>
          <p:cNvSpPr>
            <a:spLocks noGrp="1"/>
          </p:cNvSpPr>
          <p:nvPr>
            <p:ph idx="1"/>
          </p:nvPr>
        </p:nvSpPr>
        <p:spPr>
          <a:xfrm>
            <a:off x="181155" y="890208"/>
            <a:ext cx="11844068" cy="5491239"/>
          </a:xfrm>
        </p:spPr>
        <p:txBody>
          <a:bodyPr>
            <a:normAutofit/>
          </a:bodyPr>
          <a:lstStyle/>
          <a:p>
            <a:pPr lvl="1">
              <a:lnSpc>
                <a:spcPct val="150000"/>
              </a:lnSpc>
            </a:pPr>
            <a:r>
              <a:rPr lang="en-US" b="1" dirty="0">
                <a:latin typeface="Arial Rounded MT Bold" panose="020F0704030504030204" pitchFamily="34" charset="0"/>
                <a:cs typeface="Times New Roman" panose="02020603050405020304" pitchFamily="18" charset="0"/>
              </a:rPr>
              <a:t>Demand side 1: Use intensive surveys to query consumer WTP for specific research-based attributes and how that differs across consumers.</a:t>
            </a:r>
          </a:p>
          <a:p>
            <a:pPr lvl="1">
              <a:lnSpc>
                <a:spcPct val="150000"/>
              </a:lnSpc>
            </a:pPr>
            <a:r>
              <a:rPr lang="en-US" b="1" dirty="0">
                <a:latin typeface="Arial Rounded MT Bold" panose="020F0704030504030204" pitchFamily="34" charset="0"/>
                <a:cs typeface="Times New Roman" panose="02020603050405020304" pitchFamily="18" charset="0"/>
              </a:rPr>
              <a:t>Demand side 2: Use UCD sensory lab with smaller samples to probe WTP for taste and similar attributes.</a:t>
            </a:r>
          </a:p>
          <a:p>
            <a:pPr lvl="1">
              <a:lnSpc>
                <a:spcPct val="150000"/>
              </a:lnSpc>
            </a:pPr>
            <a:r>
              <a:rPr lang="en-US" b="1" dirty="0">
                <a:latin typeface="Arial Rounded MT Bold" panose="020F0704030504030204" pitchFamily="34" charset="0"/>
                <a:cs typeface="Times New Roman" panose="02020603050405020304" pitchFamily="18" charset="0"/>
              </a:rPr>
              <a:t>Demand side 3: Use scanner data where available to assess market demands for attributes of carrots relative to other food items.</a:t>
            </a:r>
          </a:p>
        </p:txBody>
      </p:sp>
      <p:sp>
        <p:nvSpPr>
          <p:cNvPr id="4" name="Slide Number Placeholder 3">
            <a:extLst>
              <a:ext uri="{FF2B5EF4-FFF2-40B4-BE49-F238E27FC236}">
                <a16:creationId xmlns:a16="http://schemas.microsoft.com/office/drawing/2014/main" id="{2EFCA92B-D978-43AB-ACF6-982520F54F4B}"/>
              </a:ext>
            </a:extLst>
          </p:cNvPr>
          <p:cNvSpPr>
            <a:spLocks noGrp="1"/>
          </p:cNvSpPr>
          <p:nvPr>
            <p:ph type="sldNum" sz="quarter" idx="12"/>
          </p:nvPr>
        </p:nvSpPr>
        <p:spPr/>
        <p:txBody>
          <a:bodyPr/>
          <a:lstStyle/>
          <a:p>
            <a:fld id="{535B4AB6-FC72-4A5F-A69E-0900DDFB8473}" type="slidenum">
              <a:rPr lang="en-US" smtClean="0"/>
              <a:t>19</a:t>
            </a:fld>
            <a:endParaRPr lang="en-US" dirty="0"/>
          </a:p>
        </p:txBody>
      </p:sp>
    </p:spTree>
    <p:extLst>
      <p:ext uri="{BB962C8B-B14F-4D97-AF65-F5344CB8AC3E}">
        <p14:creationId xmlns:p14="http://schemas.microsoft.com/office/powerpoint/2010/main" val="379703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5950" y="342900"/>
            <a:ext cx="9923191" cy="1500337"/>
          </a:xfrm>
        </p:spPr>
        <p:txBody>
          <a:bodyPr>
            <a:noAutofit/>
          </a:bodyPr>
          <a:lstStyle/>
          <a:p>
            <a:pPr>
              <a:lnSpc>
                <a:spcPct val="100000"/>
              </a:lnSpc>
            </a:pP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The Demand Side:</a:t>
            </a: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Willingness to Pay for Carrot Attributes, before, and after the  COVID-19 Pandemic</a:t>
            </a:r>
          </a:p>
        </p:txBody>
      </p:sp>
      <p:sp>
        <p:nvSpPr>
          <p:cNvPr id="3" name="Subtitle 2"/>
          <p:cNvSpPr>
            <a:spLocks noGrp="1"/>
          </p:cNvSpPr>
          <p:nvPr>
            <p:ph type="subTitle" idx="1"/>
          </p:nvPr>
        </p:nvSpPr>
        <p:spPr>
          <a:xfrm>
            <a:off x="412595" y="2208362"/>
            <a:ext cx="11396546" cy="4147988"/>
          </a:xfrm>
        </p:spPr>
        <p:txBody>
          <a:bodyPr>
            <a:normAutofit/>
          </a:bodyPr>
          <a:lstStyle/>
          <a:p>
            <a:endParaRPr lang="en-US" sz="2800" b="1" dirty="0">
              <a:solidFill>
                <a:srgbClr val="002060"/>
              </a:solidFill>
              <a:latin typeface="Arial Rounded MT Bold" panose="020F0704030504030204" pitchFamily="34" charset="0"/>
              <a:cs typeface="Times New Roman" panose="02020603050405020304" pitchFamily="18" charset="0"/>
            </a:endParaRPr>
          </a:p>
          <a:p>
            <a:r>
              <a:rPr lang="en-US" sz="2800" b="1" dirty="0">
                <a:solidFill>
                  <a:srgbClr val="002060"/>
                </a:solidFill>
                <a:latin typeface="Arial Rounded MT Bold" panose="020F0704030504030204" pitchFamily="34" charset="0"/>
                <a:cs typeface="Times New Roman" panose="02020603050405020304" pitchFamily="18" charset="0"/>
              </a:rPr>
              <a:t>July 8, 2024</a:t>
            </a:r>
          </a:p>
          <a:p>
            <a:endParaRPr lang="en-US" sz="2800" b="1" dirty="0">
              <a:solidFill>
                <a:srgbClr val="002060"/>
              </a:solidFill>
              <a:latin typeface="Arial Rounded MT Bold" panose="020F0704030504030204" pitchFamily="34" charset="0"/>
              <a:cs typeface="Times New Roman" panose="02020603050405020304" pitchFamily="18" charset="0"/>
            </a:endParaRPr>
          </a:p>
          <a:p>
            <a:r>
              <a:rPr lang="en-US" sz="2800" b="1" dirty="0">
                <a:solidFill>
                  <a:srgbClr val="002060"/>
                </a:solidFill>
                <a:latin typeface="Arial Rounded MT Bold" panose="020F0704030504030204" pitchFamily="34" charset="0"/>
                <a:cs typeface="Times New Roman" panose="02020603050405020304" pitchFamily="18" charset="0"/>
              </a:rPr>
              <a:t>Hanbin Lee, Robin Goldstein, and Daniel A. Sumner</a:t>
            </a:r>
          </a:p>
          <a:p>
            <a:r>
              <a:rPr lang="en-US" sz="2800" b="1" dirty="0">
                <a:solidFill>
                  <a:schemeClr val="accent2">
                    <a:lumMod val="50000"/>
                  </a:schemeClr>
                </a:solidFill>
                <a:latin typeface="Arial Rounded MT Bold" panose="020F0704030504030204" pitchFamily="34" charset="0"/>
                <a:cs typeface="Times New Roman" panose="02020603050405020304" pitchFamily="18" charset="0"/>
              </a:rPr>
              <a:t>Agricultural and Resource Economics, </a:t>
            </a:r>
          </a:p>
          <a:p>
            <a:r>
              <a:rPr lang="en-US" sz="2800" b="1" dirty="0">
                <a:solidFill>
                  <a:schemeClr val="accent2">
                    <a:lumMod val="50000"/>
                  </a:schemeClr>
                </a:solidFill>
                <a:latin typeface="Arial Rounded MT Bold" panose="020F0704030504030204" pitchFamily="34" charset="0"/>
                <a:cs typeface="Times New Roman" panose="02020603050405020304" pitchFamily="18" charset="0"/>
              </a:rPr>
              <a:t>University of California, Davis</a:t>
            </a:r>
          </a:p>
        </p:txBody>
      </p:sp>
      <p:sp>
        <p:nvSpPr>
          <p:cNvPr id="5" name="Slide Number Placeholder 4">
            <a:extLst>
              <a:ext uri="{FF2B5EF4-FFF2-40B4-BE49-F238E27FC236}">
                <a16:creationId xmlns:a16="http://schemas.microsoft.com/office/drawing/2014/main" id="{3A760D63-CFC3-443E-BC70-6247409D3F64}"/>
              </a:ext>
            </a:extLst>
          </p:cNvPr>
          <p:cNvSpPr>
            <a:spLocks noGrp="1"/>
          </p:cNvSpPr>
          <p:nvPr>
            <p:ph type="sldNum" sz="quarter" idx="12"/>
          </p:nvPr>
        </p:nvSpPr>
        <p:spPr/>
        <p:txBody>
          <a:bodyPr/>
          <a:lstStyle/>
          <a:p>
            <a:fld id="{535B4AB6-FC72-4A5F-A69E-0900DDFB8473}" type="slidenum">
              <a:rPr lang="en-US" smtClean="0"/>
              <a:t>2</a:t>
            </a:fld>
            <a:endParaRPr lang="en-US" dirty="0"/>
          </a:p>
        </p:txBody>
      </p:sp>
    </p:spTree>
    <p:extLst>
      <p:ext uri="{BB962C8B-B14F-4D97-AF65-F5344CB8AC3E}">
        <p14:creationId xmlns:p14="http://schemas.microsoft.com/office/powerpoint/2010/main" val="3207077600"/>
      </p:ext>
    </p:extLst>
  </p:cSld>
  <p:clrMapOvr>
    <a:masterClrMapping/>
  </p:clrMapOvr>
  <mc:AlternateContent xmlns:mc="http://schemas.openxmlformats.org/markup-compatibility/2006">
    <mc:Choice xmlns:p14="http://schemas.microsoft.com/office/powerpoint/2010/main" Requires="p14">
      <p:transition spd="slow" p14:dur="2000" advTm="12467"/>
    </mc:Choice>
    <mc:Fallback>
      <p:transition spd="slow" advTm="1246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304800"/>
            <a:ext cx="11132866" cy="1538437"/>
          </a:xfrm>
        </p:spPr>
        <p:txBody>
          <a:bodyPr>
            <a:noAutofit/>
          </a:bodyPr>
          <a:lstStyle/>
          <a:p>
            <a:pPr>
              <a:lnSpc>
                <a:spcPct val="100000"/>
              </a:lnSpc>
            </a:pP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The Supply Side:</a:t>
            </a: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Marginal Cost of Production for Carrots, with emphasis on pest management and genetic innovation</a:t>
            </a:r>
          </a:p>
        </p:txBody>
      </p:sp>
      <p:sp>
        <p:nvSpPr>
          <p:cNvPr id="3" name="Subtitle 2"/>
          <p:cNvSpPr>
            <a:spLocks noGrp="1"/>
          </p:cNvSpPr>
          <p:nvPr>
            <p:ph type="subTitle" idx="1"/>
          </p:nvPr>
        </p:nvSpPr>
        <p:spPr>
          <a:xfrm>
            <a:off x="412595" y="2208362"/>
            <a:ext cx="11396546" cy="4147988"/>
          </a:xfrm>
        </p:spPr>
        <p:txBody>
          <a:bodyPr>
            <a:noAutofit/>
          </a:bodyPr>
          <a:lstStyle/>
          <a:p>
            <a:r>
              <a:rPr lang="en-US" sz="2800" b="1" dirty="0">
                <a:solidFill>
                  <a:srgbClr val="002060"/>
                </a:solidFill>
                <a:latin typeface="Arial Rounded MT Bold" panose="020F0704030504030204" pitchFamily="34" charset="0"/>
                <a:cs typeface="Times New Roman" panose="02020603050405020304" pitchFamily="18" charset="0"/>
              </a:rPr>
              <a:t>Prepared for the project advisory panel meeting, </a:t>
            </a:r>
          </a:p>
          <a:p>
            <a:endParaRPr lang="en-US" sz="2800" b="1" dirty="0">
              <a:solidFill>
                <a:srgbClr val="002060"/>
              </a:solidFill>
              <a:latin typeface="Arial Rounded MT Bold" panose="020F0704030504030204" pitchFamily="34" charset="0"/>
              <a:cs typeface="Times New Roman" panose="02020603050405020304" pitchFamily="18" charset="0"/>
            </a:endParaRPr>
          </a:p>
          <a:p>
            <a:r>
              <a:rPr lang="en-US" sz="2800" b="1" dirty="0">
                <a:solidFill>
                  <a:srgbClr val="002060"/>
                </a:solidFill>
                <a:latin typeface="Arial Rounded MT Bold" panose="020F0704030504030204" pitchFamily="34" charset="0"/>
                <a:cs typeface="Times New Roman" panose="02020603050405020304" pitchFamily="18" charset="0"/>
              </a:rPr>
              <a:t>Raleigh, North Carolina</a:t>
            </a:r>
          </a:p>
          <a:p>
            <a:r>
              <a:rPr lang="en-US" sz="2800" b="1" dirty="0">
                <a:solidFill>
                  <a:srgbClr val="002060"/>
                </a:solidFill>
                <a:latin typeface="Arial Rounded MT Bold" panose="020F0704030504030204" pitchFamily="34" charset="0"/>
                <a:cs typeface="Times New Roman" panose="02020603050405020304" pitchFamily="18" charset="0"/>
              </a:rPr>
              <a:t>July 8, 2024</a:t>
            </a:r>
          </a:p>
          <a:p>
            <a:endParaRPr lang="en-US" sz="2800" b="1" dirty="0">
              <a:solidFill>
                <a:srgbClr val="002060"/>
              </a:solidFill>
              <a:latin typeface="Arial Rounded MT Bold" panose="020F0704030504030204" pitchFamily="34" charset="0"/>
              <a:cs typeface="Times New Roman" panose="02020603050405020304" pitchFamily="18" charset="0"/>
            </a:endParaRPr>
          </a:p>
          <a:p>
            <a:r>
              <a:rPr lang="en-US" sz="2800" b="1" dirty="0">
                <a:solidFill>
                  <a:srgbClr val="002060"/>
                </a:solidFill>
                <a:latin typeface="Arial Rounded MT Bold" panose="020F0704030504030204" pitchFamily="34" charset="0"/>
                <a:cs typeface="Times New Roman" panose="02020603050405020304" pitchFamily="18" charset="0"/>
              </a:rPr>
              <a:t>Olena Sambucci and Daniel A. Sumner.</a:t>
            </a:r>
          </a:p>
          <a:p>
            <a:r>
              <a:rPr lang="en-US" sz="2800" b="1" dirty="0">
                <a:solidFill>
                  <a:schemeClr val="accent2">
                    <a:lumMod val="50000"/>
                  </a:schemeClr>
                </a:solidFill>
                <a:latin typeface="Arial Rounded MT Bold" panose="020F0704030504030204" pitchFamily="34" charset="0"/>
                <a:cs typeface="Times New Roman" panose="02020603050405020304" pitchFamily="18" charset="0"/>
              </a:rPr>
              <a:t>Agricultural and Resource Economics, </a:t>
            </a:r>
          </a:p>
          <a:p>
            <a:r>
              <a:rPr lang="en-US" sz="2800" b="1" dirty="0">
                <a:solidFill>
                  <a:schemeClr val="accent2">
                    <a:lumMod val="50000"/>
                  </a:schemeClr>
                </a:solidFill>
                <a:latin typeface="Arial Rounded MT Bold" panose="020F0704030504030204" pitchFamily="34" charset="0"/>
                <a:cs typeface="Times New Roman" panose="02020603050405020304" pitchFamily="18" charset="0"/>
              </a:rPr>
              <a:t>University of California, Davis</a:t>
            </a:r>
          </a:p>
        </p:txBody>
      </p:sp>
      <p:sp>
        <p:nvSpPr>
          <p:cNvPr id="5" name="Slide Number Placeholder 4">
            <a:extLst>
              <a:ext uri="{FF2B5EF4-FFF2-40B4-BE49-F238E27FC236}">
                <a16:creationId xmlns:a16="http://schemas.microsoft.com/office/drawing/2014/main" id="{3A760D63-CFC3-443E-BC70-6247409D3F64}"/>
              </a:ext>
            </a:extLst>
          </p:cNvPr>
          <p:cNvSpPr>
            <a:spLocks noGrp="1"/>
          </p:cNvSpPr>
          <p:nvPr>
            <p:ph type="sldNum" sz="quarter" idx="12"/>
          </p:nvPr>
        </p:nvSpPr>
        <p:spPr/>
        <p:txBody>
          <a:bodyPr/>
          <a:lstStyle/>
          <a:p>
            <a:fld id="{535B4AB6-FC72-4A5F-A69E-0900DDFB8473}" type="slidenum">
              <a:rPr lang="en-US" smtClean="0"/>
              <a:t>20</a:t>
            </a:fld>
            <a:endParaRPr lang="en-US" dirty="0"/>
          </a:p>
        </p:txBody>
      </p:sp>
    </p:spTree>
    <p:extLst>
      <p:ext uri="{BB962C8B-B14F-4D97-AF65-F5344CB8AC3E}">
        <p14:creationId xmlns:p14="http://schemas.microsoft.com/office/powerpoint/2010/main" val="622098723"/>
      </p:ext>
    </p:extLst>
  </p:cSld>
  <p:clrMapOvr>
    <a:masterClrMapping/>
  </p:clrMapOvr>
  <mc:AlternateContent xmlns:mc="http://schemas.openxmlformats.org/markup-compatibility/2006">
    <mc:Choice xmlns:p14="http://schemas.microsoft.com/office/powerpoint/2010/main" Requires="p14">
      <p:transition spd="slow" p14:dur="2000" advTm="12467"/>
    </mc:Choice>
    <mc:Fallback>
      <p:transition spd="slow" advTm="1246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7032-1C63-4775-C16C-EE5555F06DC2}"/>
              </a:ext>
            </a:extLst>
          </p:cNvPr>
          <p:cNvSpPr>
            <a:spLocks noGrp="1"/>
          </p:cNvSpPr>
          <p:nvPr>
            <p:ph type="title"/>
          </p:nvPr>
        </p:nvSpPr>
        <p:spPr>
          <a:xfrm>
            <a:off x="323851" y="365126"/>
            <a:ext cx="11763374" cy="444500"/>
          </a:xfrm>
        </p:spPr>
        <p:txBody>
          <a:bodyPr>
            <a:normAutofit fontScale="90000"/>
          </a:bodyPr>
          <a:lstStyle/>
          <a:p>
            <a:r>
              <a:rPr lang="en-US" sz="3600" b="1" dirty="0">
                <a:solidFill>
                  <a:schemeClr val="accent2">
                    <a:lumMod val="50000"/>
                  </a:schemeClr>
                </a:solidFill>
                <a:latin typeface="+mn-lt"/>
              </a:rPr>
              <a:t>Approaches and Relevant Issues on the Cost Side of Carrot Economics</a:t>
            </a:r>
          </a:p>
        </p:txBody>
      </p:sp>
      <p:sp>
        <p:nvSpPr>
          <p:cNvPr id="3" name="Content Placeholder 2">
            <a:extLst>
              <a:ext uri="{FF2B5EF4-FFF2-40B4-BE49-F238E27FC236}">
                <a16:creationId xmlns:a16="http://schemas.microsoft.com/office/drawing/2014/main" id="{AF88451D-43DC-E6DA-FBC7-76C52E7AEC51}"/>
              </a:ext>
            </a:extLst>
          </p:cNvPr>
          <p:cNvSpPr>
            <a:spLocks noGrp="1"/>
          </p:cNvSpPr>
          <p:nvPr>
            <p:ph idx="1"/>
          </p:nvPr>
        </p:nvSpPr>
        <p:spPr>
          <a:xfrm>
            <a:off x="838200" y="1143000"/>
            <a:ext cx="10515600" cy="5033963"/>
          </a:xfrm>
        </p:spPr>
        <p:txBody>
          <a:bodyPr>
            <a:normAutofit lnSpcReduction="10000"/>
          </a:bodyPr>
          <a:lstStyle/>
          <a:p>
            <a:pPr marL="514350" indent="-514350">
              <a:buFont typeface="+mj-lt"/>
              <a:buAutoNum type="arabicPeriod"/>
            </a:pPr>
            <a:r>
              <a:rPr lang="en-US" dirty="0"/>
              <a:t>Summarize the U.S. carrot industry and its economic roles in the rural economy in production regions and for consumers.</a:t>
            </a:r>
          </a:p>
          <a:p>
            <a:pPr lvl="1"/>
            <a:r>
              <a:rPr lang="en-US" sz="2800" dirty="0"/>
              <a:t>Trends in state and regional  acreage, volume, prices, and trade</a:t>
            </a:r>
          </a:p>
          <a:p>
            <a:pPr lvl="1"/>
            <a:r>
              <a:rPr lang="en-US" sz="2800" dirty="0"/>
              <a:t>Trends in production practices and disease management</a:t>
            </a:r>
          </a:p>
          <a:p>
            <a:pPr lvl="1"/>
            <a:r>
              <a:rPr lang="en-US" sz="2800" dirty="0"/>
              <a:t>Economic losses to major diseases</a:t>
            </a:r>
          </a:p>
          <a:p>
            <a:pPr marL="514350" indent="-514350">
              <a:buFont typeface="+mj-lt"/>
              <a:buAutoNum type="arabicPeriod"/>
            </a:pPr>
            <a:r>
              <a:rPr lang="en-US" dirty="0"/>
              <a:t>Characterize the evolving varieties in terms of their potential economic contributions </a:t>
            </a:r>
          </a:p>
          <a:p>
            <a:pPr marL="514350" indent="-514350">
              <a:buFont typeface="+mj-lt"/>
              <a:buAutoNum type="arabicPeriod"/>
            </a:pPr>
            <a:r>
              <a:rPr lang="en-US" dirty="0"/>
              <a:t>Develop sample cost of production data on carrot production to document payoffs from improved varieties.</a:t>
            </a:r>
          </a:p>
          <a:p>
            <a:pPr marL="514350" indent="-514350">
              <a:buFont typeface="+mj-lt"/>
              <a:buAutoNum type="arabicPeriod"/>
            </a:pPr>
            <a:r>
              <a:rPr lang="en-US" dirty="0"/>
              <a:t>Develop aggregate measures of regional and nationwide payoffs to improved varieties based on projections about adoption rates and timing</a:t>
            </a:r>
          </a:p>
        </p:txBody>
      </p:sp>
    </p:spTree>
    <p:extLst>
      <p:ext uri="{BB962C8B-B14F-4D97-AF65-F5344CB8AC3E}">
        <p14:creationId xmlns:p14="http://schemas.microsoft.com/office/powerpoint/2010/main" val="302354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FDD3-F690-C057-FA5E-1ED7AC5F5B19}"/>
              </a:ext>
            </a:extLst>
          </p:cNvPr>
          <p:cNvSpPr>
            <a:spLocks noGrp="1"/>
          </p:cNvSpPr>
          <p:nvPr>
            <p:ph type="title"/>
          </p:nvPr>
        </p:nvSpPr>
        <p:spPr>
          <a:xfrm>
            <a:off x="838200" y="365126"/>
            <a:ext cx="11144250" cy="920750"/>
          </a:xfrm>
        </p:spPr>
        <p:txBody>
          <a:bodyPr>
            <a:normAutofit/>
          </a:bodyPr>
          <a:lstStyle/>
          <a:p>
            <a:r>
              <a:rPr lang="en-US" sz="3600" b="1" dirty="0">
                <a:solidFill>
                  <a:schemeClr val="accent2">
                    <a:lumMod val="50000"/>
                  </a:schemeClr>
                </a:solidFill>
                <a:latin typeface="+mn-lt"/>
              </a:rPr>
              <a:t>Pesticide Use Reports (PURs) and Cost and Return Studies</a:t>
            </a:r>
          </a:p>
        </p:txBody>
      </p:sp>
      <p:sp>
        <p:nvSpPr>
          <p:cNvPr id="3" name="Content Placeholder 2">
            <a:extLst>
              <a:ext uri="{FF2B5EF4-FFF2-40B4-BE49-F238E27FC236}">
                <a16:creationId xmlns:a16="http://schemas.microsoft.com/office/drawing/2014/main" id="{5D485345-1CBD-2270-A109-375460BFAD45}"/>
              </a:ext>
            </a:extLst>
          </p:cNvPr>
          <p:cNvSpPr>
            <a:spLocks noGrp="1"/>
          </p:cNvSpPr>
          <p:nvPr>
            <p:ph idx="1"/>
          </p:nvPr>
        </p:nvSpPr>
        <p:spPr>
          <a:xfrm>
            <a:off x="838200" y="1190624"/>
            <a:ext cx="10515600" cy="5302249"/>
          </a:xfrm>
        </p:spPr>
        <p:txBody>
          <a:bodyPr>
            <a:normAutofit/>
          </a:bodyPr>
          <a:lstStyle/>
          <a:p>
            <a:r>
              <a:rPr lang="en-US" dirty="0"/>
              <a:t>Pesticide Use Reports document all applications of restricted pesticides in California since 1994</a:t>
            </a:r>
          </a:p>
          <a:p>
            <a:r>
              <a:rPr lang="en-US" dirty="0"/>
              <a:t>Date of application, product, active ingredient, acres treated, dose per acre, crop and planted acreage</a:t>
            </a:r>
          </a:p>
          <a:p>
            <a:r>
              <a:rPr lang="en-US" dirty="0"/>
              <a:t>These data have been used regularly by economists and other, including Dr. Sambucci for a series of studies about varietal and practice innovations for grapes among other crops.</a:t>
            </a:r>
          </a:p>
          <a:p>
            <a:r>
              <a:rPr lang="en-US" dirty="0"/>
              <a:t>Costs of chemical products and application costs are collected from the Cost and Return Studies underway at UC Davis.</a:t>
            </a:r>
          </a:p>
          <a:p>
            <a:r>
              <a:rPr lang="en-US" dirty="0"/>
              <a:t>The cost of product studies have other independent value to the project.</a:t>
            </a:r>
          </a:p>
        </p:txBody>
      </p:sp>
    </p:spTree>
    <p:extLst>
      <p:ext uri="{BB962C8B-B14F-4D97-AF65-F5344CB8AC3E}">
        <p14:creationId xmlns:p14="http://schemas.microsoft.com/office/powerpoint/2010/main" val="101816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4B8D-C6C0-A2A8-F0A5-D9DB9CDB521F}"/>
              </a:ext>
            </a:extLst>
          </p:cNvPr>
          <p:cNvSpPr>
            <a:spLocks noGrp="1"/>
          </p:cNvSpPr>
          <p:nvPr>
            <p:ph type="title"/>
          </p:nvPr>
        </p:nvSpPr>
        <p:spPr/>
        <p:txBody>
          <a:bodyPr/>
          <a:lstStyle/>
          <a:p>
            <a:r>
              <a:rPr lang="en-US" dirty="0"/>
              <a:t>Application to Improved Varieties in Carrots</a:t>
            </a:r>
          </a:p>
        </p:txBody>
      </p:sp>
      <p:sp>
        <p:nvSpPr>
          <p:cNvPr id="3" name="Content Placeholder 2">
            <a:extLst>
              <a:ext uri="{FF2B5EF4-FFF2-40B4-BE49-F238E27FC236}">
                <a16:creationId xmlns:a16="http://schemas.microsoft.com/office/drawing/2014/main" id="{2F863E51-CEBF-DDFD-B377-033E0808DC2D}"/>
              </a:ext>
            </a:extLst>
          </p:cNvPr>
          <p:cNvSpPr>
            <a:spLocks noGrp="1"/>
          </p:cNvSpPr>
          <p:nvPr>
            <p:ph idx="1"/>
          </p:nvPr>
        </p:nvSpPr>
        <p:spPr/>
        <p:txBody>
          <a:bodyPr>
            <a:normAutofit lnSpcReduction="10000"/>
          </a:bodyPr>
          <a:lstStyle/>
          <a:p>
            <a:r>
              <a:rPr lang="en-US" dirty="0"/>
              <a:t>Major disease of carrots: nematodes, cavity spots, Alternaria leaf blight</a:t>
            </a:r>
          </a:p>
          <a:p>
            <a:r>
              <a:rPr lang="en-US" dirty="0"/>
              <a:t>Nematodes is the worst in terms of costs to control and loss of crop</a:t>
            </a:r>
          </a:p>
          <a:p>
            <a:r>
              <a:rPr lang="en-US" dirty="0"/>
              <a:t>All three diseases use pesticide products as a part of UC IPM Guidelines</a:t>
            </a:r>
          </a:p>
          <a:p>
            <a:r>
              <a:rPr lang="en-US" dirty="0"/>
              <a:t>Products used are included in Pesticide Use Report Data</a:t>
            </a:r>
          </a:p>
          <a:p>
            <a:r>
              <a:rPr lang="en-US" dirty="0"/>
              <a:t>Begin with trends and costs of pesticides used on organic and conventional carrots</a:t>
            </a:r>
          </a:p>
          <a:p>
            <a:r>
              <a:rPr lang="en-US" dirty="0"/>
              <a:t>Recent work in progress: Fusarium Basal Rot management in onions and garlic</a:t>
            </a:r>
          </a:p>
        </p:txBody>
      </p:sp>
    </p:spTree>
    <p:extLst>
      <p:ext uri="{BB962C8B-B14F-4D97-AF65-F5344CB8AC3E}">
        <p14:creationId xmlns:p14="http://schemas.microsoft.com/office/powerpoint/2010/main" val="2580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4B8D-C6C0-A2A8-F0A5-D9DB9CDB521F}"/>
              </a:ext>
            </a:extLst>
          </p:cNvPr>
          <p:cNvSpPr>
            <a:spLocks noGrp="1"/>
          </p:cNvSpPr>
          <p:nvPr>
            <p:ph type="title"/>
          </p:nvPr>
        </p:nvSpPr>
        <p:spPr/>
        <p:txBody>
          <a:bodyPr>
            <a:normAutofit/>
          </a:bodyPr>
          <a:lstStyle/>
          <a:p>
            <a:pPr algn="ctr"/>
            <a:r>
              <a:rPr lang="en-US" sz="3600" b="1" dirty="0">
                <a:solidFill>
                  <a:schemeClr val="accent2">
                    <a:lumMod val="50000"/>
                  </a:schemeClr>
                </a:solidFill>
                <a:latin typeface="+mn-lt"/>
              </a:rPr>
              <a:t>More contributions of PURS data if it accurately captures practices</a:t>
            </a:r>
          </a:p>
        </p:txBody>
      </p:sp>
      <p:sp>
        <p:nvSpPr>
          <p:cNvPr id="3" name="Content Placeholder 2">
            <a:extLst>
              <a:ext uri="{FF2B5EF4-FFF2-40B4-BE49-F238E27FC236}">
                <a16:creationId xmlns:a16="http://schemas.microsoft.com/office/drawing/2014/main" id="{2F863E51-CEBF-DDFD-B377-033E0808DC2D}"/>
              </a:ext>
            </a:extLst>
          </p:cNvPr>
          <p:cNvSpPr>
            <a:spLocks noGrp="1"/>
          </p:cNvSpPr>
          <p:nvPr>
            <p:ph idx="1"/>
          </p:nvPr>
        </p:nvSpPr>
        <p:spPr/>
        <p:txBody>
          <a:bodyPr>
            <a:normAutofit/>
          </a:bodyPr>
          <a:lstStyle/>
          <a:p>
            <a:r>
              <a:rPr lang="en-US" dirty="0"/>
              <a:t>Identification of the use of organic materials will confirm organic field and practices separately</a:t>
            </a:r>
          </a:p>
          <a:p>
            <a:r>
              <a:rPr lang="en-US" dirty="0"/>
              <a:t>Pesticide uses can be used to indicate concerns for nematodes, cavity spots, Alternaria leaf blight</a:t>
            </a:r>
          </a:p>
          <a:p>
            <a:r>
              <a:rPr lang="en-US" dirty="0"/>
              <a:t>If the PURS data are accurate for fields and locations, we can correlate material use by location and therefore project payoff locally to new varieties</a:t>
            </a:r>
          </a:p>
          <a:p>
            <a:endParaRPr lang="en-US" dirty="0"/>
          </a:p>
        </p:txBody>
      </p:sp>
    </p:spTree>
    <p:extLst>
      <p:ext uri="{BB962C8B-B14F-4D97-AF65-F5344CB8AC3E}">
        <p14:creationId xmlns:p14="http://schemas.microsoft.com/office/powerpoint/2010/main" val="181753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EA6E-F165-F24D-B0FD-E43AC3A77008}"/>
              </a:ext>
            </a:extLst>
          </p:cNvPr>
          <p:cNvSpPr>
            <a:spLocks noGrp="1"/>
          </p:cNvSpPr>
          <p:nvPr>
            <p:ph type="title"/>
          </p:nvPr>
        </p:nvSpPr>
        <p:spPr>
          <a:xfrm>
            <a:off x="838199" y="365125"/>
            <a:ext cx="10906123" cy="739775"/>
          </a:xfrm>
        </p:spPr>
        <p:txBody>
          <a:bodyPr>
            <a:normAutofit fontScale="90000"/>
          </a:bodyPr>
          <a:lstStyle/>
          <a:p>
            <a:r>
              <a:rPr lang="en-US" sz="4400" b="1" i="0" u="none" strike="noStrike" dirty="0">
                <a:solidFill>
                  <a:schemeClr val="accent2">
                    <a:lumMod val="50000"/>
                  </a:schemeClr>
                </a:solidFill>
                <a:effectLst/>
                <a:latin typeface="+mn-lt"/>
              </a:rPr>
              <a:t>California Carrot Acreage and Carrot Acres Treated</a:t>
            </a:r>
            <a:endParaRPr lang="en-US" b="1" dirty="0">
              <a:solidFill>
                <a:schemeClr val="accent2">
                  <a:lumMod val="50000"/>
                </a:schemeClr>
              </a:solidFill>
              <a:latin typeface="+mn-lt"/>
            </a:endParaRPr>
          </a:p>
        </p:txBody>
      </p:sp>
      <p:graphicFrame>
        <p:nvGraphicFramePr>
          <p:cNvPr id="5" name="Content Placeholder 4">
            <a:extLst>
              <a:ext uri="{FF2B5EF4-FFF2-40B4-BE49-F238E27FC236}">
                <a16:creationId xmlns:a16="http://schemas.microsoft.com/office/drawing/2014/main" id="{32800DE0-D022-A069-274E-19B23C8FE7FC}"/>
              </a:ext>
            </a:extLst>
          </p:cNvPr>
          <p:cNvGraphicFramePr>
            <a:graphicFrameLocks noGrp="1"/>
          </p:cNvGraphicFramePr>
          <p:nvPr>
            <p:ph idx="1"/>
            <p:extLst>
              <p:ext uri="{D42A27DB-BD31-4B8C-83A1-F6EECF244321}">
                <p14:modId xmlns:p14="http://schemas.microsoft.com/office/powerpoint/2010/main" val="2636429598"/>
              </p:ext>
            </p:extLst>
          </p:nvPr>
        </p:nvGraphicFramePr>
        <p:xfrm>
          <a:off x="342898" y="1104900"/>
          <a:ext cx="11401424" cy="4892648"/>
        </p:xfrm>
        <a:graphic>
          <a:graphicData uri="http://schemas.openxmlformats.org/drawingml/2006/table">
            <a:tbl>
              <a:tblPr/>
              <a:tblGrid>
                <a:gridCol w="1590675">
                  <a:extLst>
                    <a:ext uri="{9D8B030D-6E8A-4147-A177-3AD203B41FA5}">
                      <a16:colId xmlns:a16="http://schemas.microsoft.com/office/drawing/2014/main" val="3987727602"/>
                    </a:ext>
                  </a:extLst>
                </a:gridCol>
                <a:gridCol w="1800225">
                  <a:extLst>
                    <a:ext uri="{9D8B030D-6E8A-4147-A177-3AD203B41FA5}">
                      <a16:colId xmlns:a16="http://schemas.microsoft.com/office/drawing/2014/main" val="4266214831"/>
                    </a:ext>
                  </a:extLst>
                </a:gridCol>
                <a:gridCol w="1733550">
                  <a:extLst>
                    <a:ext uri="{9D8B030D-6E8A-4147-A177-3AD203B41FA5}">
                      <a16:colId xmlns:a16="http://schemas.microsoft.com/office/drawing/2014/main" val="1148840130"/>
                    </a:ext>
                  </a:extLst>
                </a:gridCol>
                <a:gridCol w="1438275">
                  <a:extLst>
                    <a:ext uri="{9D8B030D-6E8A-4147-A177-3AD203B41FA5}">
                      <a16:colId xmlns:a16="http://schemas.microsoft.com/office/drawing/2014/main" val="2656396641"/>
                    </a:ext>
                  </a:extLst>
                </a:gridCol>
                <a:gridCol w="1495425">
                  <a:extLst>
                    <a:ext uri="{9D8B030D-6E8A-4147-A177-3AD203B41FA5}">
                      <a16:colId xmlns:a16="http://schemas.microsoft.com/office/drawing/2014/main" val="151434568"/>
                    </a:ext>
                  </a:extLst>
                </a:gridCol>
                <a:gridCol w="1819277">
                  <a:extLst>
                    <a:ext uri="{9D8B030D-6E8A-4147-A177-3AD203B41FA5}">
                      <a16:colId xmlns:a16="http://schemas.microsoft.com/office/drawing/2014/main" val="3840116044"/>
                    </a:ext>
                  </a:extLst>
                </a:gridCol>
                <a:gridCol w="1523997">
                  <a:extLst>
                    <a:ext uri="{9D8B030D-6E8A-4147-A177-3AD203B41FA5}">
                      <a16:colId xmlns:a16="http://schemas.microsoft.com/office/drawing/2014/main" val="2370091051"/>
                    </a:ext>
                  </a:extLst>
                </a:gridCol>
              </a:tblGrid>
              <a:tr h="364873">
                <a:tc>
                  <a:txBody>
                    <a:bodyPr/>
                    <a:lstStyle/>
                    <a:p>
                      <a:pPr algn="ctr" fontAlgn="b"/>
                      <a:endParaRPr lang="en-US" sz="2800" b="0" i="0" u="none" strike="noStrike" dirty="0">
                        <a:solidFill>
                          <a:schemeClr val="accent2">
                            <a:lumMod val="50000"/>
                          </a:schemeClr>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2012</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2012</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2017</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2017</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2022</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2021</a:t>
                      </a:r>
                    </a:p>
                  </a:txBody>
                  <a:tcPr marL="6350" marR="6350" marT="6350" marB="0">
                    <a:lnL>
                      <a:noFill/>
                    </a:lnL>
                    <a:lnR>
                      <a:noFill/>
                    </a:lnR>
                    <a:lnT>
                      <a:noFill/>
                    </a:lnT>
                    <a:lnB>
                      <a:noFill/>
                    </a:lnB>
                    <a:noFill/>
                  </a:tcPr>
                </a:tc>
                <a:extLst>
                  <a:ext uri="{0D108BD9-81ED-4DB2-BD59-A6C34878D82A}">
                    <a16:rowId xmlns:a16="http://schemas.microsoft.com/office/drawing/2014/main" val="2121150994"/>
                  </a:ext>
                </a:extLst>
              </a:tr>
              <a:tr h="967105">
                <a:tc>
                  <a:txBody>
                    <a:bodyPr/>
                    <a:lstStyle/>
                    <a:p>
                      <a:pPr algn="l" fontAlgn="b"/>
                      <a:r>
                        <a:rPr lang="en-US" sz="2800" b="1" i="0" u="none" strike="noStrike" dirty="0">
                          <a:solidFill>
                            <a:schemeClr val="accent2">
                              <a:lumMod val="50000"/>
                            </a:schemeClr>
                          </a:solidFill>
                          <a:effectLst/>
                          <a:latin typeface="Calibri" panose="020F0502020204030204" pitchFamily="34" charset="0"/>
                        </a:rPr>
                        <a:t>County</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Census acres</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 Pesticide use acres </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Census acres</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 Pesticide use acres </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Census acres</a:t>
                      </a:r>
                    </a:p>
                  </a:txBody>
                  <a:tcPr marL="6350" marR="6350" marT="6350" marB="0">
                    <a:lnL>
                      <a:noFill/>
                    </a:lnL>
                    <a:lnR>
                      <a:noFill/>
                    </a:lnR>
                    <a:lnT>
                      <a:noFill/>
                    </a:lnT>
                    <a:lnB>
                      <a:noFill/>
                    </a:lnB>
                    <a:noFill/>
                  </a:tcPr>
                </a:tc>
                <a:tc>
                  <a:txBody>
                    <a:bodyPr/>
                    <a:lstStyle/>
                    <a:p>
                      <a:pPr algn="ctr" fontAlgn="t"/>
                      <a:r>
                        <a:rPr lang="en-US" sz="2800" b="0" i="0" u="none" strike="noStrike" dirty="0">
                          <a:solidFill>
                            <a:srgbClr val="000000"/>
                          </a:solidFill>
                          <a:effectLst/>
                          <a:latin typeface="Calibri" panose="020F0502020204030204" pitchFamily="34" charset="0"/>
                        </a:rPr>
                        <a:t> Pesticide use acres </a:t>
                      </a:r>
                    </a:p>
                  </a:txBody>
                  <a:tcPr marL="6350" marR="6350" marT="6350" marB="0">
                    <a:lnL>
                      <a:noFill/>
                    </a:lnL>
                    <a:lnR>
                      <a:noFill/>
                    </a:lnR>
                    <a:lnT>
                      <a:noFill/>
                    </a:lnT>
                    <a:lnB>
                      <a:noFill/>
                    </a:lnB>
                    <a:noFill/>
                  </a:tcPr>
                </a:tc>
                <a:extLst>
                  <a:ext uri="{0D108BD9-81ED-4DB2-BD59-A6C34878D82A}">
                    <a16:rowId xmlns:a16="http://schemas.microsoft.com/office/drawing/2014/main" val="349738063"/>
                  </a:ext>
                </a:extLst>
              </a:tr>
              <a:tr h="0">
                <a:tc>
                  <a:txBody>
                    <a:bodyPr/>
                    <a:lstStyle/>
                    <a:p>
                      <a:pPr algn="l" fontAlgn="b"/>
                      <a:r>
                        <a:rPr lang="en-US" sz="2800" b="1" i="0" u="none" strike="noStrike" dirty="0">
                          <a:solidFill>
                            <a:schemeClr val="accent2">
                              <a:lumMod val="50000"/>
                            </a:schemeClr>
                          </a:solidFill>
                          <a:effectLst/>
                          <a:latin typeface="Calibri" panose="020F0502020204030204" pitchFamily="34" charset="0"/>
                        </a:rPr>
                        <a:t>Kern</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33,414 </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217,999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30,328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216,548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20,571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151,287 </a:t>
                      </a:r>
                    </a:p>
                  </a:txBody>
                  <a:tcPr marL="6350" marR="6350" marT="6350" marB="0" anchor="b">
                    <a:lnL>
                      <a:noFill/>
                    </a:lnL>
                    <a:lnR>
                      <a:noFill/>
                    </a:lnR>
                    <a:lnT>
                      <a:noFill/>
                    </a:lnT>
                    <a:lnB>
                      <a:noFill/>
                    </a:lnB>
                    <a:noFill/>
                  </a:tcPr>
                </a:tc>
                <a:extLst>
                  <a:ext uri="{0D108BD9-81ED-4DB2-BD59-A6C34878D82A}">
                    <a16:rowId xmlns:a16="http://schemas.microsoft.com/office/drawing/2014/main" val="2791136420"/>
                  </a:ext>
                </a:extLst>
              </a:tr>
              <a:tr h="768985">
                <a:tc>
                  <a:txBody>
                    <a:bodyPr/>
                    <a:lstStyle/>
                    <a:p>
                      <a:pPr algn="l" fontAlgn="b"/>
                      <a:r>
                        <a:rPr lang="en-US" sz="2800" b="1" i="0" u="none" strike="noStrike" dirty="0">
                          <a:solidFill>
                            <a:schemeClr val="accent2">
                              <a:lumMod val="50000"/>
                            </a:schemeClr>
                          </a:solidFill>
                          <a:effectLst/>
                          <a:latin typeface="Calibri" panose="020F0502020204030204" pitchFamily="34" charset="0"/>
                        </a:rPr>
                        <a:t>Imperial</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14,871 </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95,529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13,819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154,890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19,733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97,095 </a:t>
                      </a:r>
                    </a:p>
                  </a:txBody>
                  <a:tcPr marL="6350" marR="6350" marT="6350" marB="0" anchor="b">
                    <a:lnL>
                      <a:noFill/>
                    </a:lnL>
                    <a:lnR>
                      <a:noFill/>
                    </a:lnR>
                    <a:lnT>
                      <a:noFill/>
                    </a:lnT>
                    <a:lnB>
                      <a:noFill/>
                    </a:lnB>
                    <a:noFill/>
                  </a:tcPr>
                </a:tc>
                <a:extLst>
                  <a:ext uri="{0D108BD9-81ED-4DB2-BD59-A6C34878D82A}">
                    <a16:rowId xmlns:a16="http://schemas.microsoft.com/office/drawing/2014/main" val="61821148"/>
                  </a:ext>
                </a:extLst>
              </a:tr>
              <a:tr h="466725">
                <a:tc>
                  <a:txBody>
                    <a:bodyPr/>
                    <a:lstStyle/>
                    <a:p>
                      <a:pPr algn="l" fontAlgn="b"/>
                      <a:r>
                        <a:rPr lang="en-US" sz="2800" b="1" i="0" u="none" strike="noStrike" dirty="0">
                          <a:solidFill>
                            <a:schemeClr val="accent2">
                              <a:lumMod val="50000"/>
                            </a:schemeClr>
                          </a:solidFill>
                          <a:effectLst/>
                          <a:latin typeface="Calibri" panose="020F0502020204030204" pitchFamily="34" charset="0"/>
                        </a:rPr>
                        <a:t>Others</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17,115 </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186,034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18,530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183,172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20,704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189,298 </a:t>
                      </a:r>
                    </a:p>
                  </a:txBody>
                  <a:tcPr marL="6350" marR="6350" marT="6350" marB="0" anchor="b">
                    <a:lnL>
                      <a:noFill/>
                    </a:lnL>
                    <a:lnR>
                      <a:noFill/>
                    </a:lnR>
                    <a:lnT>
                      <a:noFill/>
                    </a:lnT>
                    <a:lnB>
                      <a:noFill/>
                    </a:lnB>
                    <a:noFill/>
                  </a:tcPr>
                </a:tc>
                <a:extLst>
                  <a:ext uri="{0D108BD9-81ED-4DB2-BD59-A6C34878D82A}">
                    <a16:rowId xmlns:a16="http://schemas.microsoft.com/office/drawing/2014/main" val="80586721"/>
                  </a:ext>
                </a:extLst>
              </a:tr>
              <a:tr h="1003908">
                <a:tc>
                  <a:txBody>
                    <a:bodyPr/>
                    <a:lstStyle/>
                    <a:p>
                      <a:pPr algn="l" fontAlgn="b"/>
                      <a:r>
                        <a:rPr lang="en-US" sz="2800" b="1" i="0" u="none" strike="noStrike" dirty="0">
                          <a:solidFill>
                            <a:schemeClr val="accent2">
                              <a:lumMod val="50000"/>
                            </a:schemeClr>
                          </a:solidFill>
                          <a:effectLst/>
                          <a:latin typeface="Calibri" panose="020F0502020204030204" pitchFamily="34" charset="0"/>
                        </a:rPr>
                        <a:t>CA Total</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65,400 </a:t>
                      </a:r>
                    </a:p>
                  </a:txBody>
                  <a:tcPr marL="6350" marR="6350" marT="6350" marB="0" anchor="b">
                    <a:lnL>
                      <a:noFill/>
                    </a:lnL>
                    <a:lnR>
                      <a:noFill/>
                    </a:lnR>
                    <a:lnT>
                      <a:noFill/>
                    </a:lnT>
                    <a:lnB>
                      <a:noFill/>
                    </a:lnB>
                    <a:noFill/>
                  </a:tcPr>
                </a:tc>
                <a:tc>
                  <a:txBody>
                    <a:bodyPr/>
                    <a:lstStyle/>
                    <a:p>
                      <a:pPr algn="ctr" fontAlgn="b"/>
                      <a:r>
                        <a:rPr lang="en-US" sz="2800" b="1" i="0" u="none" strike="noStrike" dirty="0">
                          <a:solidFill>
                            <a:srgbClr val="002060"/>
                          </a:solidFill>
                          <a:effectLst/>
                          <a:latin typeface="Calibri" panose="020F0502020204030204" pitchFamily="34" charset="0"/>
                        </a:rPr>
                        <a:t>  499,562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62,677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554,610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61,008 </a:t>
                      </a:r>
                    </a:p>
                  </a:txBody>
                  <a:tcPr marL="6350" marR="6350" marT="6350" marB="0" anchor="b">
                    <a:lnL>
                      <a:noFill/>
                    </a:lnL>
                    <a:lnR>
                      <a:noFill/>
                    </a:lnR>
                    <a:lnT>
                      <a:noFill/>
                    </a:lnT>
                    <a:lnB>
                      <a:noFill/>
                    </a:lnB>
                    <a:noFill/>
                  </a:tcPr>
                </a:tc>
                <a:tc>
                  <a:txBody>
                    <a:bodyPr/>
                    <a:lstStyle/>
                    <a:p>
                      <a:pPr algn="r" fontAlgn="b"/>
                      <a:r>
                        <a:rPr lang="en-US" sz="2800" b="1" i="0" u="none" strike="noStrike" dirty="0">
                          <a:solidFill>
                            <a:srgbClr val="002060"/>
                          </a:solidFill>
                          <a:effectLst/>
                          <a:latin typeface="Calibri" panose="020F0502020204030204" pitchFamily="34" charset="0"/>
                        </a:rPr>
                        <a:t>        437,680 </a:t>
                      </a:r>
                    </a:p>
                  </a:txBody>
                  <a:tcPr marL="6350" marR="6350" marT="6350" marB="0" anchor="b">
                    <a:lnL>
                      <a:noFill/>
                    </a:lnL>
                    <a:lnR>
                      <a:noFill/>
                    </a:lnR>
                    <a:lnT>
                      <a:noFill/>
                    </a:lnT>
                    <a:lnB>
                      <a:noFill/>
                    </a:lnB>
                    <a:noFill/>
                  </a:tcPr>
                </a:tc>
                <a:extLst>
                  <a:ext uri="{0D108BD9-81ED-4DB2-BD59-A6C34878D82A}">
                    <a16:rowId xmlns:a16="http://schemas.microsoft.com/office/drawing/2014/main" val="688741639"/>
                  </a:ext>
                </a:extLst>
              </a:tr>
            </a:tbl>
          </a:graphicData>
        </a:graphic>
      </p:graphicFrame>
      <p:sp>
        <p:nvSpPr>
          <p:cNvPr id="4" name="Slide Number Placeholder 3">
            <a:extLst>
              <a:ext uri="{FF2B5EF4-FFF2-40B4-BE49-F238E27FC236}">
                <a16:creationId xmlns:a16="http://schemas.microsoft.com/office/drawing/2014/main" id="{88763724-F653-67E8-3850-EFD68F2CE039}"/>
              </a:ext>
            </a:extLst>
          </p:cNvPr>
          <p:cNvSpPr>
            <a:spLocks noGrp="1"/>
          </p:cNvSpPr>
          <p:nvPr>
            <p:ph type="sldNum" sz="quarter" idx="12"/>
          </p:nvPr>
        </p:nvSpPr>
        <p:spPr/>
        <p:txBody>
          <a:bodyPr/>
          <a:lstStyle/>
          <a:p>
            <a:fld id="{D1B60E04-87C2-4F5B-837D-2F2312BB8EC9}" type="slidenum">
              <a:rPr lang="en-US" smtClean="0"/>
              <a:t>25</a:t>
            </a:fld>
            <a:endParaRPr lang="en-US" dirty="0"/>
          </a:p>
        </p:txBody>
      </p:sp>
    </p:spTree>
    <p:extLst>
      <p:ext uri="{BB962C8B-B14F-4D97-AF65-F5344CB8AC3E}">
        <p14:creationId xmlns:p14="http://schemas.microsoft.com/office/powerpoint/2010/main" val="96055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74FF-0F19-C245-8029-DDB4F9858BDB}"/>
              </a:ext>
            </a:extLst>
          </p:cNvPr>
          <p:cNvSpPr>
            <a:spLocks noGrp="1"/>
          </p:cNvSpPr>
          <p:nvPr>
            <p:ph type="title"/>
          </p:nvPr>
        </p:nvSpPr>
        <p:spPr>
          <a:xfrm>
            <a:off x="838200" y="365126"/>
            <a:ext cx="10515600" cy="330200"/>
          </a:xfrm>
        </p:spPr>
        <p:txBody>
          <a:bodyPr>
            <a:noAutofit/>
          </a:bodyPr>
          <a:lstStyle/>
          <a:p>
            <a:pPr algn="ctr">
              <a:lnSpc>
                <a:spcPct val="100000"/>
              </a:lnSpc>
            </a:pPr>
            <a:r>
              <a:rPr lang="en-US" sz="3600" b="1" dirty="0">
                <a:solidFill>
                  <a:schemeClr val="accent5">
                    <a:lumMod val="50000"/>
                  </a:schemeClr>
                </a:solidFill>
                <a:latin typeface="Times New Roman" panose="02020603050405020304" pitchFamily="18" charset="0"/>
              </a:rPr>
              <a:t>Implied pesticide applications per acre</a:t>
            </a:r>
          </a:p>
        </p:txBody>
      </p:sp>
      <p:graphicFrame>
        <p:nvGraphicFramePr>
          <p:cNvPr id="5" name="Content Placeholder 4">
            <a:extLst>
              <a:ext uri="{FF2B5EF4-FFF2-40B4-BE49-F238E27FC236}">
                <a16:creationId xmlns:a16="http://schemas.microsoft.com/office/drawing/2014/main" id="{E9258586-CD4B-D83D-93F5-6682580A2C29}"/>
              </a:ext>
            </a:extLst>
          </p:cNvPr>
          <p:cNvGraphicFramePr>
            <a:graphicFrameLocks noGrp="1"/>
          </p:cNvGraphicFramePr>
          <p:nvPr>
            <p:ph idx="1"/>
            <p:extLst>
              <p:ext uri="{D42A27DB-BD31-4B8C-83A1-F6EECF244321}">
                <p14:modId xmlns:p14="http://schemas.microsoft.com/office/powerpoint/2010/main" val="287382886"/>
              </p:ext>
            </p:extLst>
          </p:nvPr>
        </p:nvGraphicFramePr>
        <p:xfrm>
          <a:off x="542925" y="1104900"/>
          <a:ext cx="11120437" cy="5344795"/>
        </p:xfrm>
        <a:graphic>
          <a:graphicData uri="http://schemas.openxmlformats.org/drawingml/2006/table">
            <a:tbl>
              <a:tblPr firstRow="1" firstCol="1">
                <a:tableStyleId>{5C22544A-7EE6-4342-B048-85BDC9FD1C3A}</a:tableStyleId>
              </a:tblPr>
              <a:tblGrid>
                <a:gridCol w="1619250">
                  <a:extLst>
                    <a:ext uri="{9D8B030D-6E8A-4147-A177-3AD203B41FA5}">
                      <a16:colId xmlns:a16="http://schemas.microsoft.com/office/drawing/2014/main" val="3453476768"/>
                    </a:ext>
                  </a:extLst>
                </a:gridCol>
                <a:gridCol w="2976563">
                  <a:extLst>
                    <a:ext uri="{9D8B030D-6E8A-4147-A177-3AD203B41FA5}">
                      <a16:colId xmlns:a16="http://schemas.microsoft.com/office/drawing/2014/main" val="4155804237"/>
                    </a:ext>
                  </a:extLst>
                </a:gridCol>
                <a:gridCol w="3171825">
                  <a:extLst>
                    <a:ext uri="{9D8B030D-6E8A-4147-A177-3AD203B41FA5}">
                      <a16:colId xmlns:a16="http://schemas.microsoft.com/office/drawing/2014/main" val="2975975726"/>
                    </a:ext>
                  </a:extLst>
                </a:gridCol>
                <a:gridCol w="3352799">
                  <a:extLst>
                    <a:ext uri="{9D8B030D-6E8A-4147-A177-3AD203B41FA5}">
                      <a16:colId xmlns:a16="http://schemas.microsoft.com/office/drawing/2014/main" val="725110313"/>
                    </a:ext>
                  </a:extLst>
                </a:gridCol>
              </a:tblGrid>
              <a:tr h="424080">
                <a:tc>
                  <a:txBody>
                    <a:bodyPr/>
                    <a:lstStyle/>
                    <a:p>
                      <a:pPr algn="l" fontAlgn="b"/>
                      <a:endParaRPr lang="en-US" sz="3200" b="0" i="0" u="none" strike="noStrike" dirty="0">
                        <a:solidFill>
                          <a:srgbClr val="000000"/>
                        </a:solidFill>
                        <a:effectLst/>
                        <a:latin typeface="Calibri" panose="020F0502020204030204" pitchFamily="34" charset="0"/>
                      </a:endParaRPr>
                    </a:p>
                  </a:txBody>
                  <a:tcPr marL="6350" marR="6350" marT="6350" marB="0">
                    <a:noFill/>
                  </a:tcPr>
                </a:tc>
                <a:tc>
                  <a:txBody>
                    <a:bodyPr/>
                    <a:lstStyle/>
                    <a:p>
                      <a:pPr algn="ctr" fontAlgn="t"/>
                      <a:r>
                        <a:rPr lang="en-US" sz="3200" b="0" i="0" u="none" strike="noStrike" dirty="0">
                          <a:solidFill>
                            <a:srgbClr val="000000"/>
                          </a:solidFill>
                          <a:effectLst/>
                          <a:latin typeface="Calibri" panose="020F0502020204030204" pitchFamily="34" charset="0"/>
                        </a:rPr>
                        <a:t>2012</a:t>
                      </a:r>
                    </a:p>
                  </a:txBody>
                  <a:tcPr marL="6350" marR="6350" marT="6350" marB="0">
                    <a:noFill/>
                  </a:tcPr>
                </a:tc>
                <a:tc>
                  <a:txBody>
                    <a:bodyPr/>
                    <a:lstStyle/>
                    <a:p>
                      <a:pPr algn="ctr" fontAlgn="t"/>
                      <a:r>
                        <a:rPr lang="en-US" sz="3200" b="0" i="0" u="none" strike="noStrike" dirty="0">
                          <a:solidFill>
                            <a:srgbClr val="000000"/>
                          </a:solidFill>
                          <a:effectLst/>
                          <a:latin typeface="Calibri" panose="020F0502020204030204" pitchFamily="34" charset="0"/>
                        </a:rPr>
                        <a:t>2017</a:t>
                      </a:r>
                    </a:p>
                  </a:txBody>
                  <a:tcPr marL="6350" marR="6350" marT="6350" marB="0">
                    <a:noFill/>
                  </a:tcPr>
                </a:tc>
                <a:tc>
                  <a:txBody>
                    <a:bodyPr/>
                    <a:lstStyle/>
                    <a:p>
                      <a:pPr algn="ctr" fontAlgn="t"/>
                      <a:r>
                        <a:rPr lang="en-US" sz="3200" b="0" i="0" u="none" strike="noStrike" dirty="0">
                          <a:solidFill>
                            <a:srgbClr val="000000"/>
                          </a:solidFill>
                          <a:effectLst/>
                          <a:latin typeface="Calibri" panose="020F0502020204030204" pitchFamily="34" charset="0"/>
                        </a:rPr>
                        <a:t>2021/22</a:t>
                      </a:r>
                    </a:p>
                  </a:txBody>
                  <a:tcPr marL="6350" marR="6350" marT="6350" marB="0">
                    <a:noFill/>
                  </a:tcPr>
                </a:tc>
                <a:extLst>
                  <a:ext uri="{0D108BD9-81ED-4DB2-BD59-A6C34878D82A}">
                    <a16:rowId xmlns:a16="http://schemas.microsoft.com/office/drawing/2014/main" val="1269217354"/>
                  </a:ext>
                </a:extLst>
              </a:tr>
              <a:tr h="1363345">
                <a:tc>
                  <a:txBody>
                    <a:bodyPr/>
                    <a:lstStyle/>
                    <a:p>
                      <a:pPr algn="l" fontAlgn="b"/>
                      <a:r>
                        <a:rPr lang="en-US" sz="3200" b="0" i="0" u="none" strike="noStrike" spc="0" baseline="0" dirty="0">
                          <a:solidFill>
                            <a:schemeClr val="accent2">
                              <a:lumMod val="50000"/>
                            </a:schemeClr>
                          </a:solidFill>
                          <a:effectLst/>
                          <a:latin typeface="Calibri" panose="020F0502020204030204" pitchFamily="34" charset="0"/>
                        </a:rPr>
                        <a:t>County</a:t>
                      </a:r>
                    </a:p>
                  </a:txBody>
                  <a:tcPr marL="6350" marR="6350" marT="6350" marB="0">
                    <a:noFill/>
                  </a:tcPr>
                </a:tc>
                <a:tc>
                  <a:txBody>
                    <a:bodyPr/>
                    <a:lstStyle/>
                    <a:p>
                      <a:pPr algn="ctr" fontAlgn="t"/>
                      <a:r>
                        <a:rPr lang="en-US" sz="3200" b="0" i="0" u="none" strike="noStrike" baseline="0" dirty="0">
                          <a:solidFill>
                            <a:schemeClr val="accent2">
                              <a:lumMod val="50000"/>
                            </a:schemeClr>
                          </a:solidFill>
                          <a:effectLst/>
                          <a:latin typeface="Calibri" panose="020F0502020204030204" pitchFamily="34" charset="0"/>
                        </a:rPr>
                        <a:t>Pesticide/Census Acres Ratio </a:t>
                      </a:r>
                    </a:p>
                  </a:txBody>
                  <a:tcPr marL="6350" marR="6350" marT="6350" marB="0">
                    <a:noFill/>
                  </a:tcPr>
                </a:tc>
                <a:tc>
                  <a:txBody>
                    <a:bodyPr/>
                    <a:lstStyle/>
                    <a:p>
                      <a:pPr algn="ctr" fontAlgn="t"/>
                      <a:r>
                        <a:rPr lang="en-US" sz="3200" b="0" i="0" u="none" strike="noStrike" baseline="0" dirty="0">
                          <a:solidFill>
                            <a:schemeClr val="accent2">
                              <a:lumMod val="50000"/>
                            </a:schemeClr>
                          </a:solidFill>
                          <a:effectLst/>
                          <a:latin typeface="Calibri" panose="020F0502020204030204" pitchFamily="34" charset="0"/>
                        </a:rPr>
                        <a:t>Pesticide/Census Acres Ratio </a:t>
                      </a:r>
                    </a:p>
                  </a:txBody>
                  <a:tcPr marL="6350" marR="6350" marT="6350" marB="0">
                    <a:noFill/>
                  </a:tcPr>
                </a:tc>
                <a:tc>
                  <a:txBody>
                    <a:bodyPr/>
                    <a:lstStyle/>
                    <a:p>
                      <a:pPr algn="ctr" fontAlgn="t"/>
                      <a:r>
                        <a:rPr lang="en-US" sz="3200" b="0" i="0" u="none" strike="noStrike" baseline="0" dirty="0">
                          <a:solidFill>
                            <a:schemeClr val="accent2">
                              <a:lumMod val="50000"/>
                            </a:schemeClr>
                          </a:solidFill>
                          <a:effectLst/>
                          <a:latin typeface="Calibri" panose="020F0502020204030204" pitchFamily="34" charset="0"/>
                        </a:rPr>
                        <a:t>Pesticide/Census Acres Ratio </a:t>
                      </a:r>
                    </a:p>
                  </a:txBody>
                  <a:tcPr marL="6350" marR="6350" marT="6350" marB="0">
                    <a:noFill/>
                  </a:tcPr>
                </a:tc>
                <a:extLst>
                  <a:ext uri="{0D108BD9-81ED-4DB2-BD59-A6C34878D82A}">
                    <a16:rowId xmlns:a16="http://schemas.microsoft.com/office/drawing/2014/main" val="3966014404"/>
                  </a:ext>
                </a:extLst>
              </a:tr>
              <a:tr h="455881">
                <a:tc>
                  <a:txBody>
                    <a:bodyPr/>
                    <a:lstStyle/>
                    <a:p>
                      <a:pPr algn="l" fontAlgn="t"/>
                      <a:r>
                        <a:rPr lang="en-US" sz="3200" b="0" i="0" u="none" strike="noStrike" baseline="0" dirty="0">
                          <a:solidFill>
                            <a:schemeClr val="accent2">
                              <a:lumMod val="50000"/>
                            </a:schemeClr>
                          </a:solidFill>
                          <a:effectLst/>
                          <a:latin typeface="Calibri" panose="020F0502020204030204" pitchFamily="34" charset="0"/>
                        </a:rPr>
                        <a:t>Kern</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6.52</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7.14</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7.35*</a:t>
                      </a:r>
                    </a:p>
                  </a:txBody>
                  <a:tcPr marL="6350" marR="6350" marT="6350" marB="0">
                    <a:noFill/>
                  </a:tcPr>
                </a:tc>
                <a:extLst>
                  <a:ext uri="{0D108BD9-81ED-4DB2-BD59-A6C34878D82A}">
                    <a16:rowId xmlns:a16="http://schemas.microsoft.com/office/drawing/2014/main" val="4290846536"/>
                  </a:ext>
                </a:extLst>
              </a:tr>
              <a:tr h="455881">
                <a:tc>
                  <a:txBody>
                    <a:bodyPr/>
                    <a:lstStyle/>
                    <a:p>
                      <a:pPr algn="l" fontAlgn="t"/>
                      <a:r>
                        <a:rPr lang="en-US" sz="3200" b="0" i="0" u="none" strike="noStrike" baseline="0" dirty="0">
                          <a:solidFill>
                            <a:schemeClr val="accent2">
                              <a:lumMod val="50000"/>
                            </a:schemeClr>
                          </a:solidFill>
                          <a:effectLst/>
                          <a:latin typeface="Calibri" panose="020F0502020204030204" pitchFamily="34" charset="0"/>
                        </a:rPr>
                        <a:t>Imperial</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6.42</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11.21</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4.92*</a:t>
                      </a:r>
                    </a:p>
                  </a:txBody>
                  <a:tcPr marL="6350" marR="6350" marT="6350" marB="0">
                    <a:noFill/>
                  </a:tcPr>
                </a:tc>
                <a:extLst>
                  <a:ext uri="{0D108BD9-81ED-4DB2-BD59-A6C34878D82A}">
                    <a16:rowId xmlns:a16="http://schemas.microsoft.com/office/drawing/2014/main" val="2490743346"/>
                  </a:ext>
                </a:extLst>
              </a:tr>
              <a:tr h="455881">
                <a:tc>
                  <a:txBody>
                    <a:bodyPr/>
                    <a:lstStyle/>
                    <a:p>
                      <a:pPr algn="l" fontAlgn="b"/>
                      <a:r>
                        <a:rPr lang="en-US" sz="3200" b="0" i="0" u="none" strike="noStrike" baseline="0" dirty="0">
                          <a:solidFill>
                            <a:schemeClr val="accent2">
                              <a:lumMod val="50000"/>
                            </a:schemeClr>
                          </a:solidFill>
                          <a:effectLst/>
                          <a:latin typeface="Calibri" panose="020F0502020204030204" pitchFamily="34" charset="0"/>
                        </a:rPr>
                        <a:t>Others</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10.87</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9.89</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9.14*</a:t>
                      </a:r>
                    </a:p>
                  </a:txBody>
                  <a:tcPr marL="6350" marR="6350" marT="6350" marB="0">
                    <a:noFill/>
                  </a:tcPr>
                </a:tc>
                <a:extLst>
                  <a:ext uri="{0D108BD9-81ED-4DB2-BD59-A6C34878D82A}">
                    <a16:rowId xmlns:a16="http://schemas.microsoft.com/office/drawing/2014/main" val="2966542683"/>
                  </a:ext>
                </a:extLst>
              </a:tr>
              <a:tr h="1023620">
                <a:tc>
                  <a:txBody>
                    <a:bodyPr/>
                    <a:lstStyle/>
                    <a:p>
                      <a:pPr algn="l" fontAlgn="b"/>
                      <a:r>
                        <a:rPr lang="en-US" sz="3200" b="0" i="0" u="none" strike="noStrike" baseline="0" dirty="0">
                          <a:solidFill>
                            <a:schemeClr val="accent2">
                              <a:lumMod val="50000"/>
                            </a:schemeClr>
                          </a:solidFill>
                          <a:effectLst/>
                          <a:latin typeface="Calibri" panose="020F0502020204030204" pitchFamily="34" charset="0"/>
                        </a:rPr>
                        <a:t>CA Total</a:t>
                      </a:r>
                    </a:p>
                    <a:p>
                      <a:pPr algn="l" fontAlgn="b"/>
                      <a:endParaRPr lang="en-US" sz="3200" b="0" i="0" u="none" strike="noStrike" baseline="0" dirty="0">
                        <a:solidFill>
                          <a:schemeClr val="accent2">
                            <a:lumMod val="50000"/>
                          </a:schemeClr>
                        </a:solidFill>
                        <a:effectLst/>
                        <a:latin typeface="Calibri" panose="020F0502020204030204" pitchFamily="34" charset="0"/>
                      </a:endParaRP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7.64</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8.85</a:t>
                      </a:r>
                    </a:p>
                  </a:txBody>
                  <a:tcPr marL="6350" marR="6350" marT="6350" marB="0">
                    <a:noFill/>
                  </a:tcPr>
                </a:tc>
                <a:tc>
                  <a:txBody>
                    <a:bodyPr/>
                    <a:lstStyle/>
                    <a:p>
                      <a:pPr algn="ctr" fontAlgn="t"/>
                      <a:r>
                        <a:rPr lang="en-US" sz="3200" b="1" i="0" u="none" strike="noStrike" dirty="0">
                          <a:solidFill>
                            <a:srgbClr val="002060"/>
                          </a:solidFill>
                          <a:effectLst/>
                          <a:latin typeface="Calibri" panose="020F0502020204030204" pitchFamily="34" charset="0"/>
                        </a:rPr>
                        <a:t>7.17*</a:t>
                      </a:r>
                    </a:p>
                  </a:txBody>
                  <a:tcPr marL="6350" marR="6350" marT="6350" marB="0">
                    <a:noFill/>
                  </a:tcPr>
                </a:tc>
                <a:extLst>
                  <a:ext uri="{0D108BD9-81ED-4DB2-BD59-A6C34878D82A}">
                    <a16:rowId xmlns:a16="http://schemas.microsoft.com/office/drawing/2014/main" val="879753933"/>
                  </a:ext>
                </a:extLst>
              </a:tr>
              <a:tr h="78444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200" b="1" i="0" u="none" strike="noStrike" baseline="0" dirty="0">
                          <a:solidFill>
                            <a:srgbClr val="002060"/>
                          </a:solidFill>
                          <a:effectLst/>
                          <a:latin typeface="Calibri" panose="020F0502020204030204" pitchFamily="34" charset="0"/>
                        </a:rPr>
                        <a:t>*</a:t>
                      </a:r>
                      <a:r>
                        <a:rPr lang="en-US" sz="2400" b="1" i="0" u="none" strike="noStrike" baseline="0" dirty="0">
                          <a:solidFill>
                            <a:srgbClr val="002060"/>
                          </a:solidFill>
                          <a:effectLst/>
                          <a:latin typeface="Calibri" panose="020F0502020204030204" pitchFamily="34" charset="0"/>
                        </a:rPr>
                        <a:t>Note that Pesticide data is for 2021 and the Census acreage is for 2022. </a:t>
                      </a:r>
                    </a:p>
                    <a:p>
                      <a:pPr algn="l" fontAlgn="b"/>
                      <a:endParaRPr lang="en-US" sz="3200" b="0" i="0" u="none" strike="noStrike" baseline="0" dirty="0">
                        <a:solidFill>
                          <a:schemeClr val="accent2">
                            <a:lumMod val="50000"/>
                          </a:schemeClr>
                        </a:solidFill>
                        <a:effectLst/>
                        <a:latin typeface="Calibri" panose="020F0502020204030204" pitchFamily="34" charset="0"/>
                      </a:endParaRPr>
                    </a:p>
                  </a:txBody>
                  <a:tcPr marL="6350" marR="6350" marT="6350" marB="0">
                    <a:noFill/>
                  </a:tcPr>
                </a:tc>
                <a:tc hMerge="1">
                  <a:txBody>
                    <a:bodyPr/>
                    <a:lstStyle/>
                    <a:p>
                      <a:pPr algn="ctr" fontAlgn="t"/>
                      <a:endParaRPr lang="en-US" sz="3200" b="1" i="0" u="none" strike="noStrike" dirty="0">
                        <a:solidFill>
                          <a:srgbClr val="002060"/>
                        </a:solidFill>
                        <a:effectLst/>
                        <a:latin typeface="Calibri" panose="020F0502020204030204" pitchFamily="34" charset="0"/>
                      </a:endParaRPr>
                    </a:p>
                  </a:txBody>
                  <a:tcPr marL="6350" marR="6350" marT="6350" marB="0">
                    <a:noFill/>
                  </a:tcPr>
                </a:tc>
                <a:tc hMerge="1">
                  <a:txBody>
                    <a:bodyPr/>
                    <a:lstStyle/>
                    <a:p>
                      <a:pPr algn="ctr" fontAlgn="t"/>
                      <a:endParaRPr lang="en-US" sz="3200" b="1" i="0" u="none" strike="noStrike" dirty="0">
                        <a:solidFill>
                          <a:srgbClr val="002060"/>
                        </a:solidFill>
                        <a:effectLst/>
                        <a:latin typeface="Calibri" panose="020F0502020204030204" pitchFamily="34" charset="0"/>
                      </a:endParaRPr>
                    </a:p>
                  </a:txBody>
                  <a:tcPr marL="6350" marR="6350" marT="6350" marB="0">
                    <a:noFill/>
                  </a:tcPr>
                </a:tc>
                <a:tc hMerge="1">
                  <a:txBody>
                    <a:bodyPr/>
                    <a:lstStyle/>
                    <a:p>
                      <a:pPr algn="ctr" fontAlgn="t"/>
                      <a:endParaRPr lang="en-US" sz="3200" b="1" i="0" u="none" strike="noStrike" dirty="0">
                        <a:solidFill>
                          <a:srgbClr val="002060"/>
                        </a:solidFill>
                        <a:effectLst/>
                        <a:latin typeface="Calibri" panose="020F0502020204030204" pitchFamily="34" charset="0"/>
                      </a:endParaRPr>
                    </a:p>
                  </a:txBody>
                  <a:tcPr marL="6350" marR="6350" marT="6350" marB="0">
                    <a:noFill/>
                  </a:tcPr>
                </a:tc>
                <a:extLst>
                  <a:ext uri="{0D108BD9-81ED-4DB2-BD59-A6C34878D82A}">
                    <a16:rowId xmlns:a16="http://schemas.microsoft.com/office/drawing/2014/main" val="1582968801"/>
                  </a:ext>
                </a:extLst>
              </a:tr>
            </a:tbl>
          </a:graphicData>
        </a:graphic>
      </p:graphicFrame>
      <p:sp>
        <p:nvSpPr>
          <p:cNvPr id="4" name="Slide Number Placeholder 3">
            <a:extLst>
              <a:ext uri="{FF2B5EF4-FFF2-40B4-BE49-F238E27FC236}">
                <a16:creationId xmlns:a16="http://schemas.microsoft.com/office/drawing/2014/main" id="{FE75E6F2-C99B-3F00-3CB9-EAA4E776BBD3}"/>
              </a:ext>
            </a:extLst>
          </p:cNvPr>
          <p:cNvSpPr>
            <a:spLocks noGrp="1"/>
          </p:cNvSpPr>
          <p:nvPr>
            <p:ph type="sldNum" sz="quarter" idx="12"/>
          </p:nvPr>
        </p:nvSpPr>
        <p:spPr/>
        <p:txBody>
          <a:bodyPr/>
          <a:lstStyle/>
          <a:p>
            <a:fld id="{D1B60E04-87C2-4F5B-837D-2F2312BB8EC9}" type="slidenum">
              <a:rPr lang="en-US" smtClean="0"/>
              <a:t>26</a:t>
            </a:fld>
            <a:endParaRPr lang="en-US" dirty="0"/>
          </a:p>
        </p:txBody>
      </p:sp>
    </p:spTree>
    <p:extLst>
      <p:ext uri="{BB962C8B-B14F-4D97-AF65-F5344CB8AC3E}">
        <p14:creationId xmlns:p14="http://schemas.microsoft.com/office/powerpoint/2010/main" val="189341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4B8D-C6C0-A2A8-F0A5-D9DB9CDB521F}"/>
              </a:ext>
            </a:extLst>
          </p:cNvPr>
          <p:cNvSpPr>
            <a:spLocks noGrp="1"/>
          </p:cNvSpPr>
          <p:nvPr>
            <p:ph type="title"/>
          </p:nvPr>
        </p:nvSpPr>
        <p:spPr>
          <a:xfrm>
            <a:off x="676275" y="190501"/>
            <a:ext cx="10972800" cy="1171576"/>
          </a:xfrm>
        </p:spPr>
        <p:txBody>
          <a:bodyPr>
            <a:normAutofit/>
          </a:bodyPr>
          <a:lstStyle/>
          <a:p>
            <a:pPr algn="ctr"/>
            <a:r>
              <a:rPr lang="en-US" sz="3600" b="1" dirty="0">
                <a:solidFill>
                  <a:schemeClr val="accent2">
                    <a:lumMod val="50000"/>
                  </a:schemeClr>
                </a:solidFill>
                <a:latin typeface="+mn-lt"/>
              </a:rPr>
              <a:t>More work is needed to Confirm that the PURS data accurately captures practices</a:t>
            </a:r>
          </a:p>
        </p:txBody>
      </p:sp>
      <p:sp>
        <p:nvSpPr>
          <p:cNvPr id="3" name="Content Placeholder 2">
            <a:extLst>
              <a:ext uri="{FF2B5EF4-FFF2-40B4-BE49-F238E27FC236}">
                <a16:creationId xmlns:a16="http://schemas.microsoft.com/office/drawing/2014/main" id="{2F863E51-CEBF-DDFD-B377-033E0808DC2D}"/>
              </a:ext>
            </a:extLst>
          </p:cNvPr>
          <p:cNvSpPr>
            <a:spLocks noGrp="1"/>
          </p:cNvSpPr>
          <p:nvPr>
            <p:ph idx="1"/>
          </p:nvPr>
        </p:nvSpPr>
        <p:spPr>
          <a:xfrm>
            <a:off x="838200" y="1362076"/>
            <a:ext cx="10515600" cy="5305424"/>
          </a:xfrm>
        </p:spPr>
        <p:txBody>
          <a:bodyPr>
            <a:normAutofit/>
          </a:bodyPr>
          <a:lstStyle/>
          <a:p>
            <a:r>
              <a:rPr lang="en-US" dirty="0"/>
              <a:t>The full data on materials used and times used per field will help account for uses by crop.</a:t>
            </a:r>
          </a:p>
          <a:p>
            <a:r>
              <a:rPr lang="en-US" dirty="0"/>
              <a:t>County and location variation of materials will be correlated across neighbors</a:t>
            </a:r>
          </a:p>
          <a:p>
            <a:r>
              <a:rPr lang="en-US" dirty="0"/>
              <a:t>Do county aggregates indicate reasonable patterns of material use.</a:t>
            </a:r>
          </a:p>
          <a:p>
            <a:r>
              <a:rPr lang="en-US" dirty="0"/>
              <a:t>Can PURS data be used to measure crops per year by field and in aggregate for counties? </a:t>
            </a:r>
          </a:p>
          <a:p>
            <a:r>
              <a:rPr lang="en-US" dirty="0"/>
              <a:t>Is the census data accurate enough to use of a base of total acres used for carrots by county?</a:t>
            </a:r>
          </a:p>
          <a:p>
            <a:r>
              <a:rPr lang="en-US" dirty="0"/>
              <a:t>Is County Ag. Department data an accurate base to compare to Census and between Census years?</a:t>
            </a:r>
          </a:p>
          <a:p>
            <a:endParaRPr lang="en-US" dirty="0"/>
          </a:p>
        </p:txBody>
      </p:sp>
    </p:spTree>
    <p:extLst>
      <p:ext uri="{BB962C8B-B14F-4D97-AF65-F5344CB8AC3E}">
        <p14:creationId xmlns:p14="http://schemas.microsoft.com/office/powerpoint/2010/main" val="137002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304800"/>
            <a:ext cx="11132866" cy="5886450"/>
          </a:xfrm>
        </p:spPr>
        <p:txBody>
          <a:bodyPr>
            <a:noAutofit/>
          </a:bodyPr>
          <a:lstStyle/>
          <a:p>
            <a:pPr>
              <a:lnSpc>
                <a:spcPct val="100000"/>
              </a:lnSpc>
            </a:pP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THANK YOU</a:t>
            </a: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r>
              <a:rPr lang="en-US" sz="3200" b="1" dirty="0">
                <a:solidFill>
                  <a:schemeClr val="accent2">
                    <a:lumMod val="50000"/>
                  </a:schemeClr>
                </a:solidFill>
                <a:latin typeface="Arial Rounded MT Bold" panose="020F0704030504030204" pitchFamily="34" charset="0"/>
                <a:cs typeface="Times New Roman" panose="02020603050405020304" pitchFamily="18" charset="0"/>
              </a:rPr>
              <a:t>Questions on the Economics?</a:t>
            </a: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r>
              <a:rPr lang="en-US" sz="3200" b="1" dirty="0">
                <a:solidFill>
                  <a:schemeClr val="accent2">
                    <a:lumMod val="50000"/>
                  </a:schemeClr>
                </a:solidFill>
                <a:latin typeface="Arial Rounded MT Bold" panose="020F0704030504030204" pitchFamily="34" charset="0"/>
                <a:cs typeface="Times New Roman" panose="02020603050405020304" pitchFamily="18" charset="0"/>
                <a:hlinkClick r:id="rId3"/>
              </a:rPr>
              <a:t>dasumner@ucdavis.edu</a:t>
            </a: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br>
              <a:rPr lang="en-US" sz="3200" b="1" dirty="0">
                <a:solidFill>
                  <a:schemeClr val="accent2">
                    <a:lumMod val="50000"/>
                  </a:schemeClr>
                </a:solidFill>
                <a:latin typeface="Arial Rounded MT Bold" panose="020F0704030504030204" pitchFamily="34" charset="0"/>
                <a:cs typeface="Times New Roman" panose="02020603050405020304" pitchFamily="18" charset="0"/>
              </a:rPr>
            </a:br>
            <a:endParaRPr lang="en-US" sz="3200" b="1" dirty="0">
              <a:solidFill>
                <a:schemeClr val="accent2">
                  <a:lumMod val="50000"/>
                </a:schemeClr>
              </a:solidFill>
              <a:latin typeface="Arial Rounded MT Bold" panose="020F07040305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A760D63-CFC3-443E-BC70-6247409D3F64}"/>
              </a:ext>
            </a:extLst>
          </p:cNvPr>
          <p:cNvSpPr>
            <a:spLocks noGrp="1"/>
          </p:cNvSpPr>
          <p:nvPr>
            <p:ph type="sldNum" sz="quarter" idx="12"/>
          </p:nvPr>
        </p:nvSpPr>
        <p:spPr/>
        <p:txBody>
          <a:bodyPr/>
          <a:lstStyle/>
          <a:p>
            <a:fld id="{535B4AB6-FC72-4A5F-A69E-0900DDFB8473}" type="slidenum">
              <a:rPr lang="en-US" smtClean="0"/>
              <a:t>28</a:t>
            </a:fld>
            <a:endParaRPr lang="en-US" dirty="0"/>
          </a:p>
        </p:txBody>
      </p:sp>
    </p:spTree>
    <p:extLst>
      <p:ext uri="{BB962C8B-B14F-4D97-AF65-F5344CB8AC3E}">
        <p14:creationId xmlns:p14="http://schemas.microsoft.com/office/powerpoint/2010/main" val="717746923"/>
      </p:ext>
    </p:extLst>
  </p:cSld>
  <p:clrMapOvr>
    <a:masterClrMapping/>
  </p:clrMapOvr>
  <mc:AlternateContent xmlns:mc="http://schemas.openxmlformats.org/markup-compatibility/2006">
    <mc:Choice xmlns:p14="http://schemas.microsoft.com/office/powerpoint/2010/main" Requires="p14">
      <p:transition spd="slow" p14:dur="2000" advTm="12467"/>
    </mc:Choice>
    <mc:Fallback>
      <p:transition spd="slow" advTm="124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B69A-0C96-438D-934C-3116CAA6C242}"/>
              </a:ext>
            </a:extLst>
          </p:cNvPr>
          <p:cNvSpPr>
            <a:spLocks noGrp="1"/>
          </p:cNvSpPr>
          <p:nvPr>
            <p:ph type="title"/>
          </p:nvPr>
        </p:nvSpPr>
        <p:spPr>
          <a:xfrm>
            <a:off x="354391" y="219982"/>
            <a:ext cx="10515600" cy="670227"/>
          </a:xfrm>
        </p:spPr>
        <p:txBody>
          <a:bodyPr>
            <a:normAutofit/>
          </a:bodyPr>
          <a:lstStyle/>
          <a:p>
            <a:pPr algn="ctr"/>
            <a:r>
              <a:rPr lang="en-US" sz="3600" b="1" dirty="0">
                <a:solidFill>
                  <a:srgbClr val="0070C0"/>
                </a:solidFill>
                <a:latin typeface="Arial Rounded MT Bold" panose="020F0704030504030204" pitchFamily="34" charset="0"/>
                <a:cs typeface="Times New Roman" panose="02020603050405020304" pitchFamily="18" charset="0"/>
              </a:rPr>
              <a:t>Research Questions</a:t>
            </a:r>
          </a:p>
        </p:txBody>
      </p:sp>
      <p:sp>
        <p:nvSpPr>
          <p:cNvPr id="3" name="Content Placeholder 2">
            <a:extLst>
              <a:ext uri="{FF2B5EF4-FFF2-40B4-BE49-F238E27FC236}">
                <a16:creationId xmlns:a16="http://schemas.microsoft.com/office/drawing/2014/main" id="{228C2104-CF99-4E08-90AC-E18342CD8C3D}"/>
              </a:ext>
            </a:extLst>
          </p:cNvPr>
          <p:cNvSpPr>
            <a:spLocks noGrp="1"/>
          </p:cNvSpPr>
          <p:nvPr>
            <p:ph idx="1"/>
          </p:nvPr>
        </p:nvSpPr>
        <p:spPr>
          <a:xfrm>
            <a:off x="739833" y="890209"/>
            <a:ext cx="10901042" cy="5466141"/>
          </a:xfrm>
        </p:spPr>
        <p:txBody>
          <a:bodyPr>
            <a:normAutofit fontScale="92500" lnSpcReduction="20000"/>
          </a:bodyPr>
          <a:lstStyle/>
          <a:p>
            <a:pPr>
              <a:lnSpc>
                <a:spcPct val="200000"/>
              </a:lnSpc>
            </a:pPr>
            <a:r>
              <a:rPr lang="en-US" sz="2400" b="1" dirty="0">
                <a:solidFill>
                  <a:schemeClr val="accent5">
                    <a:lumMod val="50000"/>
                  </a:schemeClr>
                </a:solidFill>
                <a:latin typeface="Arial Rounded MT Bold" panose="020F0704030504030204" pitchFamily="34" charset="0"/>
                <a:cs typeface="Times New Roman" panose="02020603050405020304" pitchFamily="18" charset="0"/>
              </a:rPr>
              <a:t>Distribution of willingness to pay (WTP) for the organic attribute and the baby-cut attribute?</a:t>
            </a:r>
          </a:p>
          <a:p>
            <a:pPr>
              <a:lnSpc>
                <a:spcPct val="200000"/>
              </a:lnSpc>
            </a:pPr>
            <a:r>
              <a:rPr lang="en-US" sz="2400" b="1" dirty="0">
                <a:solidFill>
                  <a:schemeClr val="accent5">
                    <a:lumMod val="50000"/>
                  </a:schemeClr>
                </a:solidFill>
                <a:latin typeface="Arial Rounded MT Bold" panose="020F0704030504030204" pitchFamily="34" charset="0"/>
                <a:cs typeface="Times New Roman" panose="02020603050405020304" pitchFamily="18" charset="0"/>
              </a:rPr>
              <a:t>How did COVID-19 affect the WTP for the organic attribute and the baby-cut attribute?</a:t>
            </a:r>
          </a:p>
          <a:p>
            <a:pPr>
              <a:lnSpc>
                <a:spcPct val="200000"/>
              </a:lnSpc>
            </a:pPr>
            <a:r>
              <a:rPr lang="en-US" sz="2400" b="1" dirty="0">
                <a:solidFill>
                  <a:schemeClr val="accent5">
                    <a:lumMod val="50000"/>
                  </a:schemeClr>
                </a:solidFill>
                <a:latin typeface="Arial Rounded MT Bold" panose="020F0704030504030204" pitchFamily="34" charset="0"/>
                <a:cs typeface="Times New Roman" panose="02020603050405020304" pitchFamily="18" charset="0"/>
              </a:rPr>
              <a:t>Use these surveys as the basis for a new set of intensive surveys of potential consumer responses to more specific attributes</a:t>
            </a:r>
          </a:p>
          <a:p>
            <a:pPr>
              <a:lnSpc>
                <a:spcPct val="200000"/>
              </a:lnSpc>
            </a:pPr>
            <a:r>
              <a:rPr lang="en-US" sz="2400" b="1" dirty="0">
                <a:solidFill>
                  <a:schemeClr val="accent5">
                    <a:lumMod val="50000"/>
                  </a:schemeClr>
                </a:solidFill>
                <a:latin typeface="Arial Rounded MT Bold" panose="020F0704030504030204" pitchFamily="34" charset="0"/>
                <a:cs typeface="Times New Roman" panose="02020603050405020304" pitchFamily="18" charset="0"/>
              </a:rPr>
              <a:t>Evaluations in the retail stores and UC Davis sensory lab as we have done for other foods and consumer products.</a:t>
            </a:r>
          </a:p>
          <a:p>
            <a:pPr>
              <a:lnSpc>
                <a:spcPct val="200000"/>
              </a:lnSpc>
            </a:pPr>
            <a:endParaRPr lang="en-US" sz="2400" b="1" dirty="0">
              <a:solidFill>
                <a:schemeClr val="accent5">
                  <a:lumMod val="50000"/>
                </a:schemeClr>
              </a:solidFill>
              <a:latin typeface="Arial Rounded MT Bold" panose="020F0704030504030204" pitchFamily="34" charset="0"/>
              <a:cs typeface="Times New Roman" panose="02020603050405020304" pitchFamily="18" charset="0"/>
            </a:endParaRPr>
          </a:p>
          <a:p>
            <a:pPr>
              <a:lnSpc>
                <a:spcPct val="200000"/>
              </a:lnSpc>
            </a:pPr>
            <a:endParaRPr lang="en-US" sz="2400" b="1" dirty="0">
              <a:solidFill>
                <a:schemeClr val="accent5">
                  <a:lumMod val="50000"/>
                </a:schemeClr>
              </a:solidFill>
              <a:latin typeface="Arial Rounded MT Bold" panose="020F07040305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FCA92B-D978-43AB-ACF6-982520F54F4B}"/>
              </a:ext>
            </a:extLst>
          </p:cNvPr>
          <p:cNvSpPr>
            <a:spLocks noGrp="1"/>
          </p:cNvSpPr>
          <p:nvPr>
            <p:ph type="sldNum" sz="quarter" idx="12"/>
          </p:nvPr>
        </p:nvSpPr>
        <p:spPr/>
        <p:txBody>
          <a:bodyPr/>
          <a:lstStyle/>
          <a:p>
            <a:fld id="{535B4AB6-FC72-4A5F-A69E-0900DDFB8473}" type="slidenum">
              <a:rPr lang="en-US" smtClean="0"/>
              <a:t>3</a:t>
            </a:fld>
            <a:endParaRPr lang="en-US" dirty="0"/>
          </a:p>
        </p:txBody>
      </p:sp>
    </p:spTree>
    <p:extLst>
      <p:ext uri="{BB962C8B-B14F-4D97-AF65-F5344CB8AC3E}">
        <p14:creationId xmlns:p14="http://schemas.microsoft.com/office/powerpoint/2010/main" val="285993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B69A-0C96-438D-934C-3116CAA6C242}"/>
              </a:ext>
            </a:extLst>
          </p:cNvPr>
          <p:cNvSpPr>
            <a:spLocks noGrp="1"/>
          </p:cNvSpPr>
          <p:nvPr>
            <p:ph type="title"/>
          </p:nvPr>
        </p:nvSpPr>
        <p:spPr>
          <a:xfrm>
            <a:off x="354391" y="219982"/>
            <a:ext cx="10515600" cy="670227"/>
          </a:xfrm>
        </p:spPr>
        <p:txBody>
          <a:bodyPr>
            <a:normAutofit/>
          </a:bodyPr>
          <a:lstStyle/>
          <a:p>
            <a:pPr algn="ctr"/>
            <a:r>
              <a:rPr lang="en-US" sz="3600" b="1" dirty="0">
                <a:solidFill>
                  <a:srgbClr val="0070C0"/>
                </a:solidFill>
                <a:latin typeface="Arial Rounded MT Bold" panose="020F0704030504030204" pitchFamily="34" charset="0"/>
                <a:cs typeface="Times New Roman" panose="02020603050405020304" pitchFamily="18" charset="0"/>
              </a:rPr>
              <a:t>Empirical Strategy</a:t>
            </a:r>
          </a:p>
        </p:txBody>
      </p:sp>
      <p:sp>
        <p:nvSpPr>
          <p:cNvPr id="3" name="Content Placeholder 2">
            <a:extLst>
              <a:ext uri="{FF2B5EF4-FFF2-40B4-BE49-F238E27FC236}">
                <a16:creationId xmlns:a16="http://schemas.microsoft.com/office/drawing/2014/main" id="{228C2104-CF99-4E08-90AC-E18342CD8C3D}"/>
              </a:ext>
            </a:extLst>
          </p:cNvPr>
          <p:cNvSpPr>
            <a:spLocks noGrp="1"/>
          </p:cNvSpPr>
          <p:nvPr>
            <p:ph idx="1"/>
          </p:nvPr>
        </p:nvSpPr>
        <p:spPr>
          <a:xfrm>
            <a:off x="354391" y="890208"/>
            <a:ext cx="11636718" cy="5491239"/>
          </a:xfrm>
        </p:spPr>
        <p:txBody>
          <a:bodyPr>
            <a:normAutofit/>
          </a:bodyPr>
          <a:lstStyle/>
          <a:p>
            <a:pPr marL="0" indent="0">
              <a:lnSpc>
                <a:spcPct val="150000"/>
              </a:lnSpc>
              <a:buNone/>
            </a:pPr>
            <a:r>
              <a:rPr lang="en-US" b="1" dirty="0">
                <a:solidFill>
                  <a:srgbClr val="0070C0"/>
                </a:solidFill>
                <a:latin typeface="Arial Rounded MT Bold" panose="020F0704030504030204" pitchFamily="34" charset="0"/>
                <a:cs typeface="Times New Roman" panose="02020603050405020304" pitchFamily="18" charset="0"/>
              </a:rPr>
              <a:t>Data: </a:t>
            </a:r>
          </a:p>
          <a:p>
            <a:pPr>
              <a:lnSpc>
                <a:spcPct val="150000"/>
              </a:lnSpc>
            </a:pPr>
            <a:r>
              <a:rPr lang="en-US" sz="2400" b="1" dirty="0">
                <a:latin typeface="Arial Rounded MT Bold" panose="020F0704030504030204" pitchFamily="34" charset="0"/>
                <a:cs typeface="Times New Roman" panose="02020603050405020304" pitchFamily="18" charset="0"/>
              </a:rPr>
              <a:t>A large online survey from almost 400,000 respondents, broadly representative of US carrot buyers by age, gender, and region. One simple question, with demographics supplied by Google. Repeated identical surveys before the pandemic (December 2019  &amp; January 2020), during the peak pandemic (several rounds from March 2020 through March 2021), and after the pandemic (October 2022).</a:t>
            </a:r>
          </a:p>
          <a:p>
            <a:pPr lvl="1">
              <a:lnSpc>
                <a:spcPct val="150000"/>
              </a:lnSpc>
            </a:pPr>
            <a:endParaRPr lang="en-US" b="1" dirty="0">
              <a:latin typeface="Arial Rounded MT Bold" panose="020F0704030504030204" pitchFamily="34" charset="0"/>
              <a:cs typeface="Times New Roman" panose="02020603050405020304" pitchFamily="18" charset="0"/>
            </a:endParaRPr>
          </a:p>
          <a:p>
            <a:pPr lvl="1">
              <a:lnSpc>
                <a:spcPct val="150000"/>
              </a:lnSpc>
            </a:pPr>
            <a:endParaRPr lang="en-US" b="1" dirty="0">
              <a:latin typeface="Arial Rounded MT Bold" panose="020F07040305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FCA92B-D978-43AB-ACF6-982520F54F4B}"/>
              </a:ext>
            </a:extLst>
          </p:cNvPr>
          <p:cNvSpPr>
            <a:spLocks noGrp="1"/>
          </p:cNvSpPr>
          <p:nvPr>
            <p:ph type="sldNum" sz="quarter" idx="12"/>
          </p:nvPr>
        </p:nvSpPr>
        <p:spPr/>
        <p:txBody>
          <a:bodyPr/>
          <a:lstStyle/>
          <a:p>
            <a:fld id="{535B4AB6-FC72-4A5F-A69E-0900DDFB8473}" type="slidenum">
              <a:rPr lang="en-US" smtClean="0"/>
              <a:t>4</a:t>
            </a:fld>
            <a:endParaRPr lang="en-US" dirty="0"/>
          </a:p>
        </p:txBody>
      </p:sp>
    </p:spTree>
    <p:extLst>
      <p:ext uri="{BB962C8B-B14F-4D97-AF65-F5344CB8AC3E}">
        <p14:creationId xmlns:p14="http://schemas.microsoft.com/office/powerpoint/2010/main" val="407660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B1220F-3477-46DA-910C-A52BFE21959E}"/>
              </a:ext>
            </a:extLst>
          </p:cNvPr>
          <p:cNvPicPr>
            <a:picLocks noChangeAspect="1"/>
          </p:cNvPicPr>
          <p:nvPr/>
        </p:nvPicPr>
        <p:blipFill>
          <a:blip r:embed="rId2"/>
          <a:stretch>
            <a:fillRect/>
          </a:stretch>
        </p:blipFill>
        <p:spPr>
          <a:xfrm>
            <a:off x="266214" y="912848"/>
            <a:ext cx="4886325" cy="5781675"/>
          </a:xfrm>
          <a:prstGeom prst="rect">
            <a:avLst/>
          </a:prstGeom>
        </p:spPr>
      </p:pic>
      <p:sp>
        <p:nvSpPr>
          <p:cNvPr id="7" name="Arrow: Bent 6">
            <a:extLst>
              <a:ext uri="{FF2B5EF4-FFF2-40B4-BE49-F238E27FC236}">
                <a16:creationId xmlns:a16="http://schemas.microsoft.com/office/drawing/2014/main" id="{E65FD25F-7989-49DD-B54A-318BC798E76F}"/>
              </a:ext>
            </a:extLst>
          </p:cNvPr>
          <p:cNvSpPr/>
          <p:nvPr/>
        </p:nvSpPr>
        <p:spPr>
          <a:xfrm rot="10800000">
            <a:off x="3693692" y="4315967"/>
            <a:ext cx="5989803" cy="1423095"/>
          </a:xfrm>
          <a:prstGeom prst="bentArrow">
            <a:avLst>
              <a:gd name="adj1" fmla="val 6292"/>
              <a:gd name="adj2" fmla="val 1730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5</a:t>
            </a:fld>
            <a:endParaRPr lang="en-US" dirty="0"/>
          </a:p>
        </p:txBody>
      </p:sp>
      <p:sp>
        <p:nvSpPr>
          <p:cNvPr id="6" name="제목 1">
            <a:extLst>
              <a:ext uri="{FF2B5EF4-FFF2-40B4-BE49-F238E27FC236}">
                <a16:creationId xmlns:a16="http://schemas.microsoft.com/office/drawing/2014/main" id="{48545859-70C0-4F98-BA0A-E3BC42517EED}"/>
              </a:ext>
            </a:extLst>
          </p:cNvPr>
          <p:cNvSpPr>
            <a:spLocks noGrp="1"/>
          </p:cNvSpPr>
          <p:nvPr>
            <p:ph type="title"/>
          </p:nvPr>
        </p:nvSpPr>
        <p:spPr>
          <a:xfrm>
            <a:off x="254642" y="172720"/>
            <a:ext cx="11682715" cy="640080"/>
          </a:xfrm>
        </p:spPr>
        <p:txBody>
          <a:bodyPr>
            <a:normAutofit/>
          </a:bodyPr>
          <a:lstStyle/>
          <a:p>
            <a:r>
              <a:rPr lang="en-US" altLang="ko-KR" sz="3100" dirty="0">
                <a:latin typeface="Arial Rounded MT Bold" panose="020F0704030504030204" pitchFamily="34" charset="0"/>
                <a:cs typeface="Times New Roman" panose="02020603050405020304" pitchFamily="18" charset="0"/>
              </a:rPr>
              <a:t>How Each Respondent Answers a Survey: Step 1</a:t>
            </a:r>
            <a:endParaRPr lang="ko-KR" altLang="en-US" sz="3100" dirty="0">
              <a:latin typeface="Arial Rounded MT Bold" panose="020F0704030504030204" pitchFamily="34" charset="0"/>
              <a:cs typeface="Times New Roman" panose="02020603050405020304" pitchFamily="18" charset="0"/>
            </a:endParaRPr>
          </a:p>
        </p:txBody>
      </p:sp>
      <p:sp>
        <p:nvSpPr>
          <p:cNvPr id="5" name="제목 1">
            <a:extLst>
              <a:ext uri="{FF2B5EF4-FFF2-40B4-BE49-F238E27FC236}">
                <a16:creationId xmlns:a16="http://schemas.microsoft.com/office/drawing/2014/main" id="{F5BE6AC5-33B5-4563-B232-C73884822C99}"/>
              </a:ext>
            </a:extLst>
          </p:cNvPr>
          <p:cNvSpPr txBox="1">
            <a:spLocks/>
          </p:cNvSpPr>
          <p:nvPr/>
        </p:nvSpPr>
        <p:spPr>
          <a:xfrm>
            <a:off x="5397014" y="912848"/>
            <a:ext cx="6551915" cy="3986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ko-KR" sz="3100" dirty="0">
                <a:latin typeface="Arial Rounded MT Bold" panose="020F0704030504030204" pitchFamily="34" charset="0"/>
                <a:cs typeface="Times New Roman" panose="02020603050405020304" pitchFamily="18" charset="0"/>
              </a:rPr>
              <a:t>When landing on a website, a visitor faces a request to take survey that acts as a barrier for access to the content.</a:t>
            </a:r>
          </a:p>
          <a:p>
            <a:pPr>
              <a:lnSpc>
                <a:spcPct val="150000"/>
              </a:lnSpc>
            </a:pPr>
            <a:r>
              <a:rPr lang="en-US" altLang="ko-KR" sz="3100" dirty="0">
                <a:latin typeface="Arial Rounded MT Bold" panose="020F0704030504030204" pitchFamily="34" charset="0"/>
                <a:cs typeface="Times New Roman" panose="02020603050405020304" pitchFamily="18" charset="0"/>
              </a:rPr>
              <a:t>Google asks ‘want to take this survey’</a:t>
            </a:r>
          </a:p>
        </p:txBody>
      </p:sp>
    </p:spTree>
    <p:extLst>
      <p:ext uri="{BB962C8B-B14F-4D97-AF65-F5344CB8AC3E}">
        <p14:creationId xmlns:p14="http://schemas.microsoft.com/office/powerpoint/2010/main" val="284761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E33A6C-F3E3-4212-BF00-8199C1C0A3BC}"/>
              </a:ext>
            </a:extLst>
          </p:cNvPr>
          <p:cNvSpPr>
            <a:spLocks noGrp="1"/>
          </p:cNvSpPr>
          <p:nvPr>
            <p:ph type="sldNum" sz="quarter" idx="12"/>
          </p:nvPr>
        </p:nvSpPr>
        <p:spPr/>
        <p:txBody>
          <a:bodyPr/>
          <a:lstStyle/>
          <a:p>
            <a:fld id="{D1B60E04-87C2-4F5B-837D-2F2312BB8EC9}" type="slidenum">
              <a:rPr lang="en-US" smtClean="0"/>
              <a:t>6</a:t>
            </a:fld>
            <a:endParaRPr lang="en-US" dirty="0"/>
          </a:p>
        </p:txBody>
      </p:sp>
      <p:pic>
        <p:nvPicPr>
          <p:cNvPr id="6" name="Picture 5">
            <a:extLst>
              <a:ext uri="{FF2B5EF4-FFF2-40B4-BE49-F238E27FC236}">
                <a16:creationId xmlns:a16="http://schemas.microsoft.com/office/drawing/2014/main" id="{0790AF05-E6FE-4FE0-8249-63F015C519A1}"/>
              </a:ext>
            </a:extLst>
          </p:cNvPr>
          <p:cNvPicPr>
            <a:picLocks noChangeAspect="1"/>
          </p:cNvPicPr>
          <p:nvPr/>
        </p:nvPicPr>
        <p:blipFill>
          <a:blip r:embed="rId2"/>
          <a:stretch>
            <a:fillRect/>
          </a:stretch>
        </p:blipFill>
        <p:spPr>
          <a:xfrm>
            <a:off x="828674" y="903859"/>
            <a:ext cx="11074853" cy="5649341"/>
          </a:xfrm>
          <a:prstGeom prst="rect">
            <a:avLst/>
          </a:prstGeom>
        </p:spPr>
      </p:pic>
      <p:pic>
        <p:nvPicPr>
          <p:cNvPr id="8" name="Picture 7">
            <a:extLst>
              <a:ext uri="{FF2B5EF4-FFF2-40B4-BE49-F238E27FC236}">
                <a16:creationId xmlns:a16="http://schemas.microsoft.com/office/drawing/2014/main" id="{E85F0325-EB2B-43F1-A1EB-8F5109A752C6}"/>
              </a:ext>
            </a:extLst>
          </p:cNvPr>
          <p:cNvPicPr>
            <a:picLocks noChangeAspect="1"/>
          </p:cNvPicPr>
          <p:nvPr/>
        </p:nvPicPr>
        <p:blipFill>
          <a:blip r:embed="rId3"/>
          <a:stretch>
            <a:fillRect/>
          </a:stretch>
        </p:blipFill>
        <p:spPr>
          <a:xfrm>
            <a:off x="6191250" y="1771650"/>
            <a:ext cx="4429125" cy="4584699"/>
          </a:xfrm>
          <a:prstGeom prst="rect">
            <a:avLst/>
          </a:prstGeom>
        </p:spPr>
      </p:pic>
      <p:sp>
        <p:nvSpPr>
          <p:cNvPr id="9" name="Title 1">
            <a:extLst>
              <a:ext uri="{FF2B5EF4-FFF2-40B4-BE49-F238E27FC236}">
                <a16:creationId xmlns:a16="http://schemas.microsoft.com/office/drawing/2014/main" id="{8FA90969-E9FD-4E62-A680-B794CDC15555}"/>
              </a:ext>
            </a:extLst>
          </p:cNvPr>
          <p:cNvSpPr>
            <a:spLocks noGrp="1"/>
          </p:cNvSpPr>
          <p:nvPr>
            <p:ph type="title"/>
          </p:nvPr>
        </p:nvSpPr>
        <p:spPr>
          <a:xfrm>
            <a:off x="288471" y="178442"/>
            <a:ext cx="11615057" cy="670227"/>
          </a:xfrm>
        </p:spPr>
        <p:txBody>
          <a:bodyPr>
            <a:normAutofit fontScale="90000"/>
          </a:bodyPr>
          <a:lstStyle/>
          <a:p>
            <a:pPr algn="ctr"/>
            <a:r>
              <a:rPr lang="en-US" sz="3600" b="1" dirty="0">
                <a:solidFill>
                  <a:srgbClr val="0070C0"/>
                </a:solidFill>
                <a:latin typeface="Arial Rounded MT Bold" panose="020F0704030504030204" pitchFamily="34" charset="0"/>
                <a:cs typeface="Times New Roman" panose="02020603050405020304" pitchFamily="18" charset="0"/>
              </a:rPr>
              <a:t>Example Multiple Choice Question: Organic Full-sized</a:t>
            </a:r>
          </a:p>
        </p:txBody>
      </p:sp>
    </p:spTree>
    <p:extLst>
      <p:ext uri="{BB962C8B-B14F-4D97-AF65-F5344CB8AC3E}">
        <p14:creationId xmlns:p14="http://schemas.microsoft.com/office/powerpoint/2010/main" val="157572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B69A-0C96-438D-934C-3116CAA6C242}"/>
              </a:ext>
            </a:extLst>
          </p:cNvPr>
          <p:cNvSpPr>
            <a:spLocks noGrp="1"/>
          </p:cNvSpPr>
          <p:nvPr>
            <p:ph type="title"/>
          </p:nvPr>
        </p:nvSpPr>
        <p:spPr>
          <a:xfrm>
            <a:off x="354391" y="219982"/>
            <a:ext cx="10515600" cy="670227"/>
          </a:xfrm>
        </p:spPr>
        <p:txBody>
          <a:bodyPr>
            <a:normAutofit/>
          </a:bodyPr>
          <a:lstStyle/>
          <a:p>
            <a:pPr algn="ctr"/>
            <a:r>
              <a:rPr lang="en-US" sz="3600" b="1" dirty="0">
                <a:solidFill>
                  <a:srgbClr val="0070C0"/>
                </a:solidFill>
                <a:latin typeface="Arial Rounded MT Bold" panose="020F0704030504030204" pitchFamily="34" charset="0"/>
                <a:cs typeface="Times New Roman" panose="02020603050405020304" pitchFamily="18" charset="0"/>
              </a:rPr>
              <a:t>Empirical Strategy</a:t>
            </a:r>
          </a:p>
        </p:txBody>
      </p:sp>
      <p:sp>
        <p:nvSpPr>
          <p:cNvPr id="3" name="Content Placeholder 2">
            <a:extLst>
              <a:ext uri="{FF2B5EF4-FFF2-40B4-BE49-F238E27FC236}">
                <a16:creationId xmlns:a16="http://schemas.microsoft.com/office/drawing/2014/main" id="{228C2104-CF99-4E08-90AC-E18342CD8C3D}"/>
              </a:ext>
            </a:extLst>
          </p:cNvPr>
          <p:cNvSpPr>
            <a:spLocks noGrp="1"/>
          </p:cNvSpPr>
          <p:nvPr>
            <p:ph idx="1"/>
          </p:nvPr>
        </p:nvSpPr>
        <p:spPr>
          <a:xfrm>
            <a:off x="354391" y="890208"/>
            <a:ext cx="11636718" cy="5491239"/>
          </a:xfrm>
        </p:spPr>
        <p:txBody>
          <a:bodyPr>
            <a:normAutofit/>
          </a:bodyPr>
          <a:lstStyle/>
          <a:p>
            <a:pPr marL="0" indent="0">
              <a:lnSpc>
                <a:spcPct val="150000"/>
              </a:lnSpc>
              <a:buNone/>
            </a:pPr>
            <a:r>
              <a:rPr lang="en-US" b="1" dirty="0">
                <a:solidFill>
                  <a:srgbClr val="0070C0"/>
                </a:solidFill>
                <a:latin typeface="Arial Rounded MT Bold" panose="020F0704030504030204" pitchFamily="34" charset="0"/>
                <a:cs typeface="Times New Roman" panose="02020603050405020304" pitchFamily="18" charset="0"/>
              </a:rPr>
              <a:t>Data for our main willingness to pay parameter estimation </a:t>
            </a:r>
          </a:p>
          <a:p>
            <a:pPr marL="0" indent="0">
              <a:lnSpc>
                <a:spcPct val="150000"/>
              </a:lnSpc>
              <a:buNone/>
            </a:pPr>
            <a:r>
              <a:rPr lang="en-US" b="1" dirty="0">
                <a:solidFill>
                  <a:srgbClr val="0070C0"/>
                </a:solidFill>
                <a:latin typeface="Arial Rounded MT Bold" panose="020F0704030504030204" pitchFamily="34" charset="0"/>
                <a:cs typeface="Times New Roman" panose="02020603050405020304" pitchFamily="18" charset="0"/>
              </a:rPr>
              <a:t>(our main set of questions used for our econometrics:</a:t>
            </a:r>
          </a:p>
          <a:p>
            <a:pPr lvl="1">
              <a:lnSpc>
                <a:spcPct val="150000"/>
              </a:lnSpc>
            </a:pPr>
            <a:r>
              <a:rPr lang="en-US" b="1" dirty="0">
                <a:latin typeface="Arial Rounded MT Bold" panose="020F0704030504030204" pitchFamily="34" charset="0"/>
                <a:cs typeface="Times New Roman" panose="02020603050405020304" pitchFamily="18" charset="0"/>
              </a:rPr>
              <a:t>Two identical products except for one attribute, consumers pick one with differing relative prices to reveal the willingness to pay for the attribute. The discrete choice model specification allows the identification of WTP parameters</a:t>
            </a:r>
          </a:p>
          <a:p>
            <a:pPr lvl="1">
              <a:lnSpc>
                <a:spcPct val="150000"/>
              </a:lnSpc>
            </a:pPr>
            <a:endParaRPr lang="en-US" b="1" dirty="0">
              <a:latin typeface="Arial Rounded MT Bold" panose="020F0704030504030204" pitchFamily="34" charset="0"/>
              <a:cs typeface="Times New Roman" panose="02020603050405020304" pitchFamily="18" charset="0"/>
            </a:endParaRPr>
          </a:p>
          <a:p>
            <a:pPr lvl="1">
              <a:lnSpc>
                <a:spcPct val="150000"/>
              </a:lnSpc>
            </a:pPr>
            <a:endParaRPr lang="en-US" b="1" dirty="0">
              <a:latin typeface="Arial Rounded MT Bold" panose="020F07040305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FCA92B-D978-43AB-ACF6-982520F54F4B}"/>
              </a:ext>
            </a:extLst>
          </p:cNvPr>
          <p:cNvSpPr>
            <a:spLocks noGrp="1"/>
          </p:cNvSpPr>
          <p:nvPr>
            <p:ph type="sldNum" sz="quarter" idx="12"/>
          </p:nvPr>
        </p:nvSpPr>
        <p:spPr/>
        <p:txBody>
          <a:bodyPr/>
          <a:lstStyle/>
          <a:p>
            <a:fld id="{535B4AB6-FC72-4A5F-A69E-0900DDFB8473}" type="slidenum">
              <a:rPr lang="en-US" smtClean="0"/>
              <a:t>7</a:t>
            </a:fld>
            <a:endParaRPr lang="en-US" dirty="0"/>
          </a:p>
        </p:txBody>
      </p:sp>
    </p:spTree>
    <p:extLst>
      <p:ext uri="{BB962C8B-B14F-4D97-AF65-F5344CB8AC3E}">
        <p14:creationId xmlns:p14="http://schemas.microsoft.com/office/powerpoint/2010/main" val="199600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4E0E88-37B4-40BB-A118-C43910F3B476}"/>
              </a:ext>
            </a:extLst>
          </p:cNvPr>
          <p:cNvPicPr>
            <a:picLocks noChangeAspect="1"/>
          </p:cNvPicPr>
          <p:nvPr/>
        </p:nvPicPr>
        <p:blipFill>
          <a:blip r:embed="rId2"/>
          <a:stretch>
            <a:fillRect/>
          </a:stretch>
        </p:blipFill>
        <p:spPr>
          <a:xfrm>
            <a:off x="0" y="731942"/>
            <a:ext cx="10487024" cy="5895975"/>
          </a:xfrm>
          <a:prstGeom prst="rect">
            <a:avLst/>
          </a:prstGeom>
        </p:spPr>
      </p:pic>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8</a:t>
            </a:fld>
            <a:endParaRPr lang="en-US" dirty="0"/>
          </a:p>
        </p:txBody>
      </p:sp>
      <p:sp>
        <p:nvSpPr>
          <p:cNvPr id="6" name="제목 1">
            <a:extLst>
              <a:ext uri="{FF2B5EF4-FFF2-40B4-BE49-F238E27FC236}">
                <a16:creationId xmlns:a16="http://schemas.microsoft.com/office/drawing/2014/main" id="{48545859-70C0-4F98-BA0A-E3BC42517EED}"/>
              </a:ext>
            </a:extLst>
          </p:cNvPr>
          <p:cNvSpPr>
            <a:spLocks noGrp="1"/>
          </p:cNvSpPr>
          <p:nvPr>
            <p:ph type="title"/>
          </p:nvPr>
        </p:nvSpPr>
        <p:spPr>
          <a:xfrm>
            <a:off x="254642" y="172720"/>
            <a:ext cx="11682715" cy="640080"/>
          </a:xfrm>
        </p:spPr>
        <p:txBody>
          <a:bodyPr>
            <a:normAutofit/>
          </a:bodyPr>
          <a:lstStyle/>
          <a:p>
            <a:r>
              <a:rPr lang="en-US" altLang="ko-KR" sz="3100" dirty="0">
                <a:latin typeface="Arial Rounded MT Bold" panose="020F0704030504030204" pitchFamily="34" charset="0"/>
                <a:cs typeface="Times New Roman" panose="02020603050405020304" pitchFamily="18" charset="0"/>
              </a:rPr>
              <a:t>How Each Respondent Answers a Survey: Step 2</a:t>
            </a:r>
            <a:endParaRPr lang="ko-KR" altLang="en-US" sz="3100" dirty="0">
              <a:latin typeface="Arial Rounded MT Bold" panose="020F0704030504030204" pitchFamily="34" charset="0"/>
              <a:cs typeface="Times New Roman" panose="02020603050405020304" pitchFamily="18" charset="0"/>
            </a:endParaRPr>
          </a:p>
        </p:txBody>
      </p:sp>
      <p:sp>
        <p:nvSpPr>
          <p:cNvPr id="5" name="제목 1">
            <a:extLst>
              <a:ext uri="{FF2B5EF4-FFF2-40B4-BE49-F238E27FC236}">
                <a16:creationId xmlns:a16="http://schemas.microsoft.com/office/drawing/2014/main" id="{F5BE6AC5-33B5-4563-B232-C73884822C99}"/>
              </a:ext>
            </a:extLst>
          </p:cNvPr>
          <p:cNvSpPr txBox="1">
            <a:spLocks/>
          </p:cNvSpPr>
          <p:nvPr/>
        </p:nvSpPr>
        <p:spPr>
          <a:xfrm>
            <a:off x="8610600" y="2143125"/>
            <a:ext cx="3338329" cy="44196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ko-KR" sz="2800" dirty="0">
                <a:latin typeface="Times New Roman" panose="02020603050405020304" pitchFamily="18" charset="0"/>
                <a:cs typeface="Times New Roman" panose="02020603050405020304" pitchFamily="18" charset="0"/>
              </a:rPr>
              <a:t>The visitor has several options:</a:t>
            </a:r>
          </a:p>
          <a:p>
            <a:pPr>
              <a:lnSpc>
                <a:spcPct val="150000"/>
              </a:lnSpc>
            </a:pPr>
            <a:r>
              <a:rPr lang="en-US" altLang="ko-KR" sz="2800" dirty="0">
                <a:latin typeface="Times New Roman" panose="02020603050405020304" pitchFamily="18" charset="0"/>
                <a:cs typeface="Times New Roman" panose="02020603050405020304" pitchFamily="18" charset="0"/>
              </a:rPr>
              <a:t>(1) Answer the offered one-question survey</a:t>
            </a:r>
          </a:p>
          <a:p>
            <a:pPr>
              <a:lnSpc>
                <a:spcPct val="150000"/>
              </a:lnSpc>
            </a:pPr>
            <a:r>
              <a:rPr lang="en-US" altLang="ko-KR" sz="2800" dirty="0">
                <a:latin typeface="Times New Roman" panose="02020603050405020304" pitchFamily="18" charset="0"/>
                <a:cs typeface="Times New Roman" panose="02020603050405020304" pitchFamily="18" charset="0"/>
              </a:rPr>
              <a:t>(2) Ask for a different survey</a:t>
            </a:r>
          </a:p>
          <a:p>
            <a:pPr>
              <a:lnSpc>
                <a:spcPct val="150000"/>
              </a:lnSpc>
            </a:pPr>
            <a:r>
              <a:rPr lang="en-US" altLang="ko-KR" sz="2800" dirty="0">
                <a:latin typeface="Times New Roman" panose="02020603050405020304" pitchFamily="18" charset="0"/>
                <a:cs typeface="Times New Roman" panose="02020603050405020304" pitchFamily="18" charset="0"/>
              </a:rPr>
              <a:t>(3) Skip the survey</a:t>
            </a:r>
          </a:p>
        </p:txBody>
      </p:sp>
      <p:sp>
        <p:nvSpPr>
          <p:cNvPr id="3" name="Arrow: Down 2">
            <a:extLst>
              <a:ext uri="{FF2B5EF4-FFF2-40B4-BE49-F238E27FC236}">
                <a16:creationId xmlns:a16="http://schemas.microsoft.com/office/drawing/2014/main" id="{BD55ECF4-070E-417D-BC7A-C9DB77213FA7}"/>
              </a:ext>
            </a:extLst>
          </p:cNvPr>
          <p:cNvSpPr/>
          <p:nvPr/>
        </p:nvSpPr>
        <p:spPr>
          <a:xfrm rot="5400000">
            <a:off x="4713973" y="1598386"/>
            <a:ext cx="425917" cy="1913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71A75213-66BF-4CAC-9693-804724E37FF7}"/>
              </a:ext>
            </a:extLst>
          </p:cNvPr>
          <p:cNvSpPr/>
          <p:nvPr/>
        </p:nvSpPr>
        <p:spPr>
          <a:xfrm rot="4900521">
            <a:off x="6026407" y="3213270"/>
            <a:ext cx="364437" cy="4137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E3EBF085-DDD0-42DC-95DA-92CD6E7E479E}"/>
              </a:ext>
            </a:extLst>
          </p:cNvPr>
          <p:cNvSpPr/>
          <p:nvPr/>
        </p:nvSpPr>
        <p:spPr>
          <a:xfrm rot="5233130" flipH="1">
            <a:off x="5267908" y="3221638"/>
            <a:ext cx="369477" cy="630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572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2FAF5-9462-4990-81A7-F0F0699B7EB1}"/>
              </a:ext>
            </a:extLst>
          </p:cNvPr>
          <p:cNvSpPr>
            <a:spLocks noGrp="1"/>
          </p:cNvSpPr>
          <p:nvPr>
            <p:ph type="sldNum" sz="quarter" idx="12"/>
          </p:nvPr>
        </p:nvSpPr>
        <p:spPr/>
        <p:txBody>
          <a:bodyPr/>
          <a:lstStyle/>
          <a:p>
            <a:fld id="{FA98E898-C101-4D2C-B5CC-1D732D271F93}" type="slidenum">
              <a:rPr lang="en-US" smtClean="0"/>
              <a:t>9</a:t>
            </a:fld>
            <a:endParaRPr lang="en-US" dirty="0"/>
          </a:p>
        </p:txBody>
      </p:sp>
      <p:pic>
        <p:nvPicPr>
          <p:cNvPr id="2" name="Picture 1">
            <a:extLst>
              <a:ext uri="{FF2B5EF4-FFF2-40B4-BE49-F238E27FC236}">
                <a16:creationId xmlns:a16="http://schemas.microsoft.com/office/drawing/2014/main" id="{E3D330AA-AFBC-4C7F-B05F-4709DDB36AB1}"/>
              </a:ext>
            </a:extLst>
          </p:cNvPr>
          <p:cNvPicPr>
            <a:picLocks noChangeAspect="1"/>
          </p:cNvPicPr>
          <p:nvPr/>
        </p:nvPicPr>
        <p:blipFill>
          <a:blip r:embed="rId2"/>
          <a:stretch>
            <a:fillRect/>
          </a:stretch>
        </p:blipFill>
        <p:spPr>
          <a:xfrm>
            <a:off x="903514" y="1009368"/>
            <a:ext cx="11212286" cy="5581931"/>
          </a:xfrm>
          <a:prstGeom prst="rect">
            <a:avLst/>
          </a:prstGeom>
        </p:spPr>
      </p:pic>
      <p:pic>
        <p:nvPicPr>
          <p:cNvPr id="6" name="Picture 5">
            <a:extLst>
              <a:ext uri="{FF2B5EF4-FFF2-40B4-BE49-F238E27FC236}">
                <a16:creationId xmlns:a16="http://schemas.microsoft.com/office/drawing/2014/main" id="{EA31FE32-D1BA-4DA9-BF67-3192E6B51B22}"/>
              </a:ext>
            </a:extLst>
          </p:cNvPr>
          <p:cNvPicPr>
            <a:picLocks noChangeAspect="1"/>
          </p:cNvPicPr>
          <p:nvPr/>
        </p:nvPicPr>
        <p:blipFill>
          <a:blip r:embed="rId3"/>
          <a:stretch>
            <a:fillRect/>
          </a:stretch>
        </p:blipFill>
        <p:spPr>
          <a:xfrm>
            <a:off x="8220074" y="1838325"/>
            <a:ext cx="3819525" cy="4196707"/>
          </a:xfrm>
          <a:prstGeom prst="rect">
            <a:avLst/>
          </a:prstGeom>
        </p:spPr>
      </p:pic>
      <p:sp>
        <p:nvSpPr>
          <p:cNvPr id="9" name="Title 1">
            <a:extLst>
              <a:ext uri="{FF2B5EF4-FFF2-40B4-BE49-F238E27FC236}">
                <a16:creationId xmlns:a16="http://schemas.microsoft.com/office/drawing/2014/main" id="{8B49818E-6076-478A-A626-98A308E87F56}"/>
              </a:ext>
            </a:extLst>
          </p:cNvPr>
          <p:cNvSpPr txBox="1">
            <a:spLocks/>
          </p:cNvSpPr>
          <p:nvPr/>
        </p:nvSpPr>
        <p:spPr>
          <a:xfrm>
            <a:off x="288471" y="178442"/>
            <a:ext cx="11615057" cy="6702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Rounded MT Bold" panose="020F0704030504030204" pitchFamily="34" charset="0"/>
                <a:cs typeface="Times New Roman" panose="02020603050405020304" pitchFamily="18" charset="0"/>
              </a:rPr>
              <a:t>Yes-No Question: Organic Attribute for Baby-Cut Carrots</a:t>
            </a:r>
          </a:p>
        </p:txBody>
      </p:sp>
      <p:pic>
        <p:nvPicPr>
          <p:cNvPr id="3" name="Picture 2">
            <a:extLst>
              <a:ext uri="{FF2B5EF4-FFF2-40B4-BE49-F238E27FC236}">
                <a16:creationId xmlns:a16="http://schemas.microsoft.com/office/drawing/2014/main" id="{5C7563F6-3F0B-C638-CF23-9F58B23967A2}"/>
              </a:ext>
            </a:extLst>
          </p:cNvPr>
          <p:cNvPicPr>
            <a:picLocks noChangeAspect="1"/>
          </p:cNvPicPr>
          <p:nvPr/>
        </p:nvPicPr>
        <p:blipFill>
          <a:blip r:embed="rId4"/>
          <a:stretch>
            <a:fillRect/>
          </a:stretch>
        </p:blipFill>
        <p:spPr>
          <a:xfrm>
            <a:off x="185555" y="0"/>
            <a:ext cx="12006445" cy="6721475"/>
          </a:xfrm>
          <a:prstGeom prst="rect">
            <a:avLst/>
          </a:prstGeom>
        </p:spPr>
      </p:pic>
      <p:sp>
        <p:nvSpPr>
          <p:cNvPr id="7" name="TextBox 6">
            <a:extLst>
              <a:ext uri="{FF2B5EF4-FFF2-40B4-BE49-F238E27FC236}">
                <a16:creationId xmlns:a16="http://schemas.microsoft.com/office/drawing/2014/main" id="{456C3D8A-CC6A-F29F-AECE-95C09C94BC5B}"/>
              </a:ext>
            </a:extLst>
          </p:cNvPr>
          <p:cNvSpPr txBox="1"/>
          <p:nvPr/>
        </p:nvSpPr>
        <p:spPr>
          <a:xfrm>
            <a:off x="7839074" y="2296434"/>
            <a:ext cx="4314825" cy="3887283"/>
          </a:xfrm>
          <a:prstGeom prst="rect">
            <a:avLst/>
          </a:prstGeom>
          <a:noFill/>
        </p:spPr>
        <p:txBody>
          <a:bodyPr wrap="square">
            <a:spAutoFit/>
          </a:bodyPr>
          <a:lstStyle/>
          <a:p>
            <a:pPr>
              <a:lnSpc>
                <a:spcPct val="150000"/>
              </a:lnSpc>
            </a:pPr>
            <a:r>
              <a:rPr lang="en-US" altLang="ko-KR" sz="2800" dirty="0">
                <a:latin typeface="Arial Rounded MT Bold" panose="020F0704030504030204" pitchFamily="34" charset="0"/>
                <a:cs typeface="Times New Roman" panose="02020603050405020304" pitchFamily="18" charset="0"/>
              </a:rPr>
              <a:t>Step 3: If the visitor decides to answer the survey, read the question and </a:t>
            </a:r>
            <a:r>
              <a:rPr lang="en-US" altLang="ko-KR" sz="2800" dirty="0">
                <a:solidFill>
                  <a:srgbClr val="FF0000"/>
                </a:solidFill>
                <a:latin typeface="Arial Rounded MT Bold" panose="020F0704030504030204" pitchFamily="34" charset="0"/>
                <a:cs typeface="Times New Roman" panose="02020603050405020304" pitchFamily="18" charset="0"/>
              </a:rPr>
              <a:t>select</a:t>
            </a:r>
            <a:r>
              <a:rPr lang="en-US" altLang="ko-KR" sz="2800" dirty="0">
                <a:latin typeface="Arial Rounded MT Bold" panose="020F0704030504030204" pitchFamily="34" charset="0"/>
                <a:cs typeface="Times New Roman" panose="02020603050405020304" pitchFamily="18" charset="0"/>
              </a:rPr>
              <a:t> an answer among several options. </a:t>
            </a:r>
          </a:p>
        </p:txBody>
      </p:sp>
    </p:spTree>
    <p:extLst>
      <p:ext uri="{BB962C8B-B14F-4D97-AF65-F5344CB8AC3E}">
        <p14:creationId xmlns:p14="http://schemas.microsoft.com/office/powerpoint/2010/main" val="1879556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6041</TotalTime>
  <Words>1724</Words>
  <Application>Microsoft Office PowerPoint</Application>
  <PresentationFormat>Widescreen</PresentationFormat>
  <Paragraphs>298</Paragraphs>
  <Slides>28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Rounded MT Bold</vt:lpstr>
      <vt:lpstr>Calibri</vt:lpstr>
      <vt:lpstr>Calibri Light</vt:lpstr>
      <vt:lpstr>Times New Roman</vt:lpstr>
      <vt:lpstr>Office Theme</vt:lpstr>
      <vt:lpstr>The Economic Effects and Potential Payoff to Research to improve flavor, nutrition, and production traits in carrots</vt:lpstr>
      <vt:lpstr>The Demand Side: Willingness to Pay for Carrot Attributes, before, and after the  COVID-19 Pandemic</vt:lpstr>
      <vt:lpstr>Research Questions</vt:lpstr>
      <vt:lpstr>Empirical Strategy</vt:lpstr>
      <vt:lpstr>How Each Respondent Answers a Survey: Step 1</vt:lpstr>
      <vt:lpstr>Example Multiple Choice Question: Organic Full-sized</vt:lpstr>
      <vt:lpstr>Empirical Strategy</vt:lpstr>
      <vt:lpstr>How Each Respondent Answers a Survey: Step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and Future Work</vt:lpstr>
      <vt:lpstr>The Supply Side: Marginal Cost of Production for Carrots, with emphasis on pest management and genetic innovation</vt:lpstr>
      <vt:lpstr>Approaches and Relevant Issues on the Cost Side of Carrot Economics</vt:lpstr>
      <vt:lpstr>Pesticide Use Reports (PURs) and Cost and Return Studies</vt:lpstr>
      <vt:lpstr>Application to Improved Varieties in Carrots</vt:lpstr>
      <vt:lpstr>More contributions of PURS data if it accurately captures practices</vt:lpstr>
      <vt:lpstr>California Carrot Acreage and Carrot Acres Treated</vt:lpstr>
      <vt:lpstr>Implied pesticide applications per acre</vt:lpstr>
      <vt:lpstr>More work is needed to Confirm that the PURS data accurately captures practices</vt:lpstr>
      <vt:lpstr>   THANK YOU   Questions on the Economics?   dasumner@ucdavis.edu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for Food Attributes during COVID-19: Evidence from a Large Sample of US Carrot Buyers</dc:title>
  <dc:creator>Lee Hanbin</dc:creator>
  <cp:lastModifiedBy>Daniel A Sumner</cp:lastModifiedBy>
  <cp:revision>190</cp:revision>
  <dcterms:created xsi:type="dcterms:W3CDTF">2021-02-16T19:08:21Z</dcterms:created>
  <dcterms:modified xsi:type="dcterms:W3CDTF">2024-07-08T18:05:33Z</dcterms:modified>
</cp:coreProperties>
</file>