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1254" r:id="rId2"/>
    <p:sldId id="1255" r:id="rId3"/>
    <p:sldId id="1256" r:id="rId4"/>
    <p:sldId id="700" r:id="rId5"/>
    <p:sldId id="699" r:id="rId6"/>
    <p:sldId id="1257" r:id="rId7"/>
    <p:sldId id="260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A161BB-8E4C-4FAA-92E8-D1C86DFAFF7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0436AC7-CB24-4DC3-B682-A138DC53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56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9D4D-70DA-452F-9296-DC0D0FBEEFE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BCDB52-BB2E-6F32-27D8-AE12845D94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7334" y="829733"/>
            <a:ext cx="7789333" cy="1722967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Applying advanced phenotypic and genomic tools to improve flavor, nutrition, and production traits in carrot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8251C8B-3BAE-94A2-5BBC-C7529AA8FC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35238" y="2739188"/>
            <a:ext cx="6873523" cy="2099733"/>
          </a:xfrm>
        </p:spPr>
        <p:txBody>
          <a:bodyPr/>
          <a:lstStyle/>
          <a:p>
            <a:pPr eaLnBrk="1" hangingPunct="1"/>
            <a:r>
              <a:rPr lang="en-US" altLang="en-US" sz="2133" i="1" dirty="0">
                <a:solidFill>
                  <a:schemeClr val="accent6">
                    <a:lumMod val="75000"/>
                  </a:schemeClr>
                </a:solidFill>
              </a:rPr>
              <a:t>Philipp W. Simon</a:t>
            </a:r>
          </a:p>
          <a:p>
            <a:pPr eaLnBrk="1" hangingPunct="1"/>
            <a:r>
              <a:rPr lang="en-US" altLang="en-US" sz="2133" b="1" dirty="0">
                <a:solidFill>
                  <a:schemeClr val="accent6">
                    <a:lumMod val="75000"/>
                  </a:schemeClr>
                </a:solidFill>
              </a:rPr>
              <a:t>USDA-ARS Vegetable Crops Research Unit</a:t>
            </a:r>
          </a:p>
          <a:p>
            <a:pPr eaLnBrk="1" hangingPunct="1"/>
            <a:r>
              <a:rPr lang="en-US" altLang="en-US" sz="2133" b="1" dirty="0">
                <a:solidFill>
                  <a:schemeClr val="accent6">
                    <a:lumMod val="75000"/>
                  </a:schemeClr>
                </a:solidFill>
              </a:rPr>
              <a:t>Department of Plant &amp; Agroecosystem Sciences</a:t>
            </a:r>
          </a:p>
          <a:p>
            <a:pPr eaLnBrk="1" hangingPunct="1"/>
            <a:r>
              <a:rPr lang="en-US" altLang="en-US" sz="2133" b="1" dirty="0">
                <a:solidFill>
                  <a:schemeClr val="accent6">
                    <a:lumMod val="75000"/>
                  </a:schemeClr>
                </a:solidFill>
              </a:rPr>
              <a:t>University of Wisconsin - Madison</a:t>
            </a:r>
          </a:p>
          <a:p>
            <a:pPr eaLnBrk="1" hangingPunct="1"/>
            <a:endParaRPr lang="en-US" altLang="en-US" sz="2133" dirty="0"/>
          </a:p>
        </p:txBody>
      </p:sp>
      <p:pic>
        <p:nvPicPr>
          <p:cNvPr id="2" name="Picture 4" descr="020">
            <a:extLst>
              <a:ext uri="{FF2B5EF4-FFF2-40B4-BE49-F238E27FC236}">
                <a16:creationId xmlns:a16="http://schemas.microsoft.com/office/drawing/2014/main" id="{8544AD4E-0A48-3A11-96F0-56764FD1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802826"/>
            <a:ext cx="2345267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E1B7F-5D9A-86D5-D32E-2C346434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1" y="4838921"/>
            <a:ext cx="2600990" cy="17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625EB-83F3-C998-95F2-89E510FC4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0"/>
          <a:stretch/>
        </p:blipFill>
        <p:spPr bwMode="auto">
          <a:xfrm>
            <a:off x="3047999" y="4215982"/>
            <a:ext cx="3047999" cy="238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B07739-7D32-A85C-2C31-7A06282536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13547" r="61291" b="63105"/>
          <a:stretch/>
        </p:blipFill>
        <p:spPr bwMode="auto">
          <a:xfrm>
            <a:off x="6705600" y="58208"/>
            <a:ext cx="199072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/>
              <a:t>Carrot Germplasm</a:t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495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~1100 Plant Introductions in USDA collection, Ames, IA</a:t>
            </a:r>
          </a:p>
          <a:p>
            <a:r>
              <a:rPr lang="en-US" altLang="en-US" sz="2400" dirty="0"/>
              <a:t>The ultimate source of natural genetic variation</a:t>
            </a:r>
          </a:p>
          <a:p>
            <a:r>
              <a:rPr lang="en-US" altLang="en-US" sz="2400" dirty="0"/>
              <a:t>~650 cultivated</a:t>
            </a:r>
          </a:p>
          <a:p>
            <a:pPr lvl="1"/>
            <a:r>
              <a:rPr lang="en-US" altLang="en-US" sz="1800" dirty="0"/>
              <a:t>Old open-pollinated carrots</a:t>
            </a:r>
          </a:p>
          <a:p>
            <a:pPr lvl="1"/>
            <a:r>
              <a:rPr lang="en-US" altLang="en-US" sz="1800" dirty="0"/>
              <a:t>Foreign carrots “land races”</a:t>
            </a:r>
          </a:p>
          <a:p>
            <a:r>
              <a:rPr lang="en-US" altLang="en-US" sz="2400" dirty="0"/>
              <a:t>~450 wild carrots</a:t>
            </a:r>
          </a:p>
          <a:p>
            <a:endParaRPr lang="en-US" altLang="en-US" sz="2400" dirty="0"/>
          </a:p>
          <a:p>
            <a:r>
              <a:rPr lang="en-US" altLang="en-US" sz="2400" dirty="0"/>
              <a:t>Inbreds in public  breeding programs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pPr marL="457200" lvl="1" indent="0">
              <a:buNone/>
            </a:pPr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10244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en-US"/>
          </a:p>
        </p:txBody>
      </p:sp>
      <p:pic>
        <p:nvPicPr>
          <p:cNvPr id="10245" name="Picture 2" descr="All Types 3 A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90"/>
          <a:stretch>
            <a:fillRect/>
          </a:stretch>
        </p:blipFill>
        <p:spPr bwMode="auto">
          <a:xfrm>
            <a:off x="4724400" y="1600200"/>
            <a:ext cx="3911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/>
              <a:t>Top Traits for Improvement </a:t>
            </a:r>
            <a:br>
              <a:rPr lang="en-US" sz="2800" dirty="0"/>
            </a:br>
            <a:r>
              <a:rPr lang="en-US" sz="2800" dirty="0"/>
              <a:t>2014 Survey;  Jan. 9, 2015 stakeholder meeting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19756"/>
              </p:ext>
            </p:extLst>
          </p:nvPr>
        </p:nvGraphicFramePr>
        <p:xfrm>
          <a:off x="762000" y="2133600"/>
          <a:ext cx="7924800" cy="403859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5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Cavity spot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Pests and Disease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Nematodes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</a:rPr>
                        <a:t>Alternaria</a:t>
                      </a:r>
                      <a:r>
                        <a:rPr lang="en-US" sz="2000" i="1" dirty="0">
                          <a:effectLst/>
                        </a:rPr>
                        <a:t> </a:t>
                      </a:r>
                      <a:r>
                        <a:rPr lang="en-US" sz="2000" i="1" dirty="0" err="1">
                          <a:effectLst/>
                        </a:rPr>
                        <a:t>dauci</a:t>
                      </a:r>
                      <a:r>
                        <a:rPr lang="en-US" sz="2000" i="1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leaf blight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Sweetness,  flavor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Quality and Nutrition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Carotenoids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Anthocyanins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Stand establishment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Production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Bolting tolerance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Drought stress tolerance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28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98430FA-4464-357D-809F-A0EA3DD5E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Project Organization</a:t>
            </a:r>
            <a:endParaRPr lang="en-US" altLang="en-US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A19020B-4773-B8BD-3681-4F78ABCD91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3401"/>
            <a:ext cx="8573911" cy="4027311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project investigators and scientists from 10 U.S. institutions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Outreach aspects of each project objective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National Institute of Food and Agriculture, U.S. Department of 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	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Agriculture, under award numbers 2016-51181-25400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2022-51181-38321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59A7CA4-1134-8F00-417A-55E286EA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483600" cy="6096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r>
              <a:rPr lang="en-US" sz="2800" b="1" i="1" dirty="0"/>
              <a:t>SCRI 2016-2021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Identifying phenotypes, markers, and genes in carrot germplasm to deliver improved carrots to growers and consumers</a:t>
            </a:r>
          </a:p>
          <a:p>
            <a:pPr>
              <a:defRPr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1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Phenotype diverse carrot germplasm and breeding stocks</a:t>
            </a:r>
            <a:endParaRPr lang="en-US" sz="2200" dirty="0"/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2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Develop an expanded carrot genomic database</a:t>
            </a:r>
            <a:r>
              <a:rPr lang="en-US" sz="2200" i="1" dirty="0"/>
              <a:t> </a:t>
            </a:r>
            <a:endParaRPr lang="en-US" sz="2200" dirty="0"/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3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Initiate development and evaluation of breeding pools</a:t>
            </a:r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4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latin typeface="+mj-lt"/>
              </a:rPr>
              <a:t>Evaluate c</a:t>
            </a:r>
            <a:r>
              <a:rPr lang="en-US" sz="2200" b="0" i="1" u="sng" strike="noStrike" baseline="0" dirty="0">
                <a:latin typeface="+mj-lt"/>
              </a:rPr>
              <a:t>arrot </a:t>
            </a:r>
            <a:r>
              <a:rPr lang="en-US" sz="2200" i="1" u="sng" dirty="0">
                <a:latin typeface="+mj-lt"/>
              </a:rPr>
              <a:t>pigment health value</a:t>
            </a:r>
          </a:p>
          <a:p>
            <a:pPr>
              <a:defRPr/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5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/>
              <a:t>Evaluate the economic impacts of new carrot traits</a:t>
            </a:r>
            <a:endParaRPr lang="en-US" sz="2200" dirty="0"/>
          </a:p>
          <a:p>
            <a:pPr marL="0" indent="0" algn="ctr">
              <a:buNone/>
              <a:defRPr/>
            </a:pPr>
            <a:endParaRPr lang="en-US" sz="1800" u="sng" dirty="0"/>
          </a:p>
          <a:p>
            <a:pPr marL="0" indent="0" algn="ctr">
              <a:buNone/>
              <a:defRPr/>
            </a:pPr>
            <a:r>
              <a:rPr lang="en-US" sz="2900" b="1" i="1" dirty="0"/>
              <a:t>SCRI 2022-2026</a:t>
            </a:r>
            <a:endParaRPr lang="en-US" sz="2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Applying advanced phenotypic and genomic tools to improve flavor, nutrition, and production traits in carrot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US" sz="1800" u="sng" dirty="0"/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Objective 1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latin typeface="+mj-lt"/>
                <a:ea typeface="Times New Roman" panose="02020603050405020304" pitchFamily="18" charset="0"/>
              </a:rPr>
              <a:t>Develop cost-effective genomic tools </a:t>
            </a: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+mj-lt"/>
                <a:ea typeface="Times New Roman" panose="02020603050405020304" pitchFamily="18" charset="0"/>
              </a:rPr>
              <a:t>  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2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ea typeface="Times New Roman" panose="02020603050405020304" pitchFamily="18" charset="0"/>
              </a:rPr>
              <a:t>Map gene locations of important traits; initiate genomic selection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3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latin typeface="+mj-lt"/>
                <a:ea typeface="Times New Roman" panose="02020603050405020304" pitchFamily="18" charset="0"/>
              </a:rPr>
              <a:t>Evaluate bioavailability of nutrients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29300" algn="r"/>
              </a:tabLs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Objective 4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i="1" u="sng" dirty="0">
                <a:effectLst/>
                <a:ea typeface="Times New Roman" panose="02020603050405020304" pitchFamily="18" charset="0"/>
              </a:rPr>
              <a:t>Estimate economic costs and benefits</a:t>
            </a:r>
            <a:endParaRPr lang="en-US" sz="2200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D744-0EBF-E1DD-6304-BCAA60C2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Applying advanced phenotypic and genomic tools to improve flavor, nutrition, and production traits in carrot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67D78C-4E2B-B2BA-6D1C-D8DBCBCF3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38640"/>
              </p:ext>
            </p:extLst>
          </p:nvPr>
        </p:nvGraphicFramePr>
        <p:xfrm>
          <a:off x="1447800" y="1371600"/>
          <a:ext cx="6172199" cy="5211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924381529"/>
                    </a:ext>
                  </a:extLst>
                </a:gridCol>
                <a:gridCol w="2097559">
                  <a:extLst>
                    <a:ext uri="{9D8B030D-6E8A-4147-A177-3AD203B41FA5}">
                      <a16:colId xmlns:a16="http://schemas.microsoft.com/office/drawing/2014/main" val="1898266409"/>
                    </a:ext>
                  </a:extLst>
                </a:gridCol>
                <a:gridCol w="3503140">
                  <a:extLst>
                    <a:ext uri="{9D8B030D-6E8A-4147-A177-3AD203B41FA5}">
                      <a16:colId xmlns:a16="http://schemas.microsoft.com/office/drawing/2014/main" val="949799632"/>
                    </a:ext>
                  </a:extLst>
                </a:gridCol>
              </a:tblGrid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Presenter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Topic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305939042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Simon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Agenda, and Project Overview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69392912"/>
                  </a:ext>
                </a:extLst>
              </a:tr>
              <a:tr h="20935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Objective 1: Develop cost-effective genomic tools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77882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Massimo Iorizzo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Pangenome and comparative genome analysis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696122262"/>
                  </a:ext>
                </a:extLst>
              </a:tr>
              <a:tr h="371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Massimo Iorizzo, Allen Van Deynze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Genotyping platform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3666979959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92427179"/>
                  </a:ext>
                </a:extLst>
              </a:tr>
              <a:tr h="20935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Objective 2: Map gene locations of economically important traits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8638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Roberts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Root-knot nematode resistance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3352875343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Simon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Alternaria  leaf blight resistance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493213924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Simon &amp; Allen Van Deynze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Drought tolerance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003917974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Phil Simon &amp; Julie Dawson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Flavor, pigments, and sugars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892567440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Julie Dawson &amp; Phil Simon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 establishment &amp; carrot growth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61049031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Allen Van Deynze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Bolting tendency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749193721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Lindsey du Toit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Cavity spot resistance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942849008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Julie Dawson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Genomic selection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050089906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193775049"/>
                  </a:ext>
                </a:extLst>
              </a:tr>
              <a:tr h="20935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Objective 3: Evaluate bioavailability of carrot nutrients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58563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Sherry Tanumihardjo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Bioavailability of carrot nutritional value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3703705674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3729607762"/>
                  </a:ext>
                </a:extLst>
              </a:tr>
              <a:tr h="20935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Obj. 4: Estimate economic costs/benefits of improved traits to buyers &amp;  industry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90602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Dan Sumner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Evaluating economic value of new traits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2800337945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Panel questions and input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1505803250"/>
                  </a:ext>
                </a:extLst>
              </a:tr>
              <a:tr h="20935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Public Outreach Activities for Carrot SCRI Project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02275"/>
                  </a:ext>
                </a:extLst>
              </a:tr>
              <a:tr h="562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Stacey Amparano, Allen Van </a:t>
                      </a:r>
                      <a:r>
                        <a:rPr lang="en-US" sz="900" dirty="0" err="1">
                          <a:effectLst/>
                        </a:rPr>
                        <a:t>Deynze</a:t>
                      </a:r>
                      <a:r>
                        <a:rPr lang="en-US" sz="900" dirty="0">
                          <a:effectLst/>
                        </a:rPr>
                        <a:t>, Micaela Colley, Jas Sidhu, Tim Waters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Outreach activities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1166970885"/>
                  </a:ext>
                </a:extLst>
              </a:tr>
              <a:tr h="179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Advisory Panel Members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Panel questions and input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57" marR="54257" marT="0" marB="0"/>
                </a:tc>
                <a:extLst>
                  <a:ext uri="{0D108BD9-81ED-4DB2-BD59-A6C34878D82A}">
                    <a16:rowId xmlns:a16="http://schemas.microsoft.com/office/drawing/2014/main" val="3033195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20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116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8075"/>
          <a:stretch>
            <a:fillRect/>
          </a:stretch>
        </p:blipFill>
        <p:spPr bwMode="auto">
          <a:xfrm>
            <a:off x="1981200" y="196851"/>
            <a:ext cx="4991051" cy="58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F93B8-8F4B-87E5-89F6-BE02DACC75E1}"/>
              </a:ext>
            </a:extLst>
          </p:cNvPr>
          <p:cNvSpPr txBox="1"/>
          <p:nvPr/>
        </p:nvSpPr>
        <p:spPr>
          <a:xfrm>
            <a:off x="3205162" y="6184095"/>
            <a:ext cx="235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6247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537</Words>
  <Application>Microsoft Office PowerPoint</Application>
  <PresentationFormat>On-screen Show (4:3)</PresentationFormat>
  <Paragraphs>128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Applying advanced phenotypic and genomic tools to improve flavor, nutrition, and production traits in carrot</vt:lpstr>
      <vt:lpstr>Carrot Germplasm </vt:lpstr>
      <vt:lpstr>Top Traits for Improvement  2014 Survey;  Jan. 9, 2015 stakeholder meeting</vt:lpstr>
      <vt:lpstr>Project Organization</vt:lpstr>
      <vt:lpstr>PowerPoint Presentation</vt:lpstr>
      <vt:lpstr>Applying advanced phenotypic and genomic tools to improve flavor, nutrition, and production traits in carrot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</dc:title>
  <dc:creator>psimon</dc:creator>
  <cp:lastModifiedBy>Simon, Philipp - REE-ARS</cp:lastModifiedBy>
  <cp:revision>32</cp:revision>
  <cp:lastPrinted>2023-09-20T13:19:36Z</cp:lastPrinted>
  <dcterms:created xsi:type="dcterms:W3CDTF">2017-03-15T03:55:59Z</dcterms:created>
  <dcterms:modified xsi:type="dcterms:W3CDTF">2023-12-13T05:45:31Z</dcterms:modified>
</cp:coreProperties>
</file>