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8" r:id="rId3"/>
    <p:sldId id="258" r:id="rId4"/>
    <p:sldId id="261" r:id="rId5"/>
    <p:sldId id="262" r:id="rId6"/>
    <p:sldId id="263" r:id="rId7"/>
    <p:sldId id="270" r:id="rId8"/>
    <p:sldId id="260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9D4D-70DA-452F-9296-DC0D0FBEEFE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334" y="504825"/>
            <a:ext cx="7789333" cy="1938338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Alternaria Leaf Blight Screening</a:t>
            </a:r>
            <a:br>
              <a:rPr lang="en-US" altLang="en-US" b="1" dirty="0"/>
            </a:br>
            <a:r>
              <a:rPr lang="en-US" altLang="en-US" sz="3600" b="1" dirty="0"/>
              <a:t>Carrot SCRI Project</a:t>
            </a:r>
            <a:br>
              <a:rPr lang="en-US" altLang="en-US" sz="3600" b="1" dirty="0"/>
            </a:br>
            <a:r>
              <a:rPr lang="en-US" altLang="en-US" sz="3600" b="1" dirty="0"/>
              <a:t>SCRI I Progress &amp; SCRI II Plans  </a:t>
            </a:r>
            <a:br>
              <a:rPr lang="en-US" altLang="en-US" b="1" dirty="0"/>
            </a:br>
            <a:endParaRPr lang="en-US" altLang="en-US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4356" y="3290888"/>
            <a:ext cx="6873523" cy="2362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Phil Simon 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USDA-ARS Vegetable Crops Research Unit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Department of Horticulture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University of Wisconsin - Madison</a:t>
            </a:r>
          </a:p>
          <a:p>
            <a:pPr eaLnBrk="1" hangingPunct="1"/>
            <a:endParaRPr lang="en-US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</a:t>
            </a:r>
            <a:r>
              <a:rPr lang="en-US" dirty="0" err="1"/>
              <a:t>Alternaria</a:t>
            </a:r>
            <a:r>
              <a:rPr lang="en-US" dirty="0"/>
              <a:t> Leaf Blight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most devastating and economically significant foliar disease of carrots globally and in the US</a:t>
            </a:r>
          </a:p>
          <a:p>
            <a:r>
              <a:rPr lang="en-US" dirty="0"/>
              <a:t>In areas prone to attack, yield losses with severe infection typically range from 28-74%; 10-40 sprays (Ben-Noon et al. 2001)</a:t>
            </a:r>
          </a:p>
          <a:p>
            <a:pPr lvl="1"/>
            <a:r>
              <a:rPr lang="en-US" dirty="0"/>
              <a:t>Reduced plant growth</a:t>
            </a:r>
          </a:p>
          <a:p>
            <a:pPr lvl="1"/>
            <a:r>
              <a:rPr lang="en-US" dirty="0"/>
              <a:t>Weak tops reduce yield with mechanical harvest  </a:t>
            </a:r>
          </a:p>
          <a:p>
            <a:r>
              <a:rPr lang="en-US" dirty="0"/>
              <a:t>No complete resistance, several sources of partial resistance</a:t>
            </a:r>
          </a:p>
        </p:txBody>
      </p:sp>
    </p:spTree>
    <p:extLst>
      <p:ext uri="{BB962C8B-B14F-4D97-AF65-F5344CB8AC3E}">
        <p14:creationId xmlns:p14="http://schemas.microsoft.com/office/powerpoint/2010/main" val="409971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Materials and Methods</a:t>
            </a:r>
            <a:endParaRPr lang="en-US" alt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83600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700 PIs evaluated</a:t>
            </a:r>
          </a:p>
          <a:p>
            <a:pPr lvl="1">
              <a:defRPr/>
            </a:pPr>
            <a:r>
              <a:rPr lang="en-US" dirty="0"/>
              <a:t>At least 3 years </a:t>
            </a:r>
          </a:p>
          <a:p>
            <a:pPr marL="457200" lvl="1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dirty="0"/>
              <a:t>Disease scores ranged from 1.7– 5.0 on 5 point scale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Few scores under 3.0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80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The development and evaluation of carrot breeding pools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evaluating PIs and inbreds, elite individuals from diverse genetic sources will be used to develop breeding pools </a:t>
            </a:r>
          </a:p>
          <a:p>
            <a:r>
              <a:rPr lang="en-US" dirty="0"/>
              <a:t>Selected roots from CA and WA sent to WI</a:t>
            </a:r>
          </a:p>
          <a:p>
            <a:r>
              <a:rPr lang="en-US" dirty="0"/>
              <a:t>Among selected PIs, elite plants will be </a:t>
            </a:r>
            <a:r>
              <a:rPr lang="en-US" dirty="0" err="1"/>
              <a:t>intermated</a:t>
            </a:r>
            <a:r>
              <a:rPr lang="en-US" dirty="0"/>
              <a:t> with plants of like-performance </a:t>
            </a:r>
          </a:p>
          <a:p>
            <a:pPr lvl="1"/>
            <a:r>
              <a:rPr lang="en-US" dirty="0"/>
              <a:t>These are the breeding pools</a:t>
            </a:r>
          </a:p>
          <a:p>
            <a:r>
              <a:rPr lang="en-US" dirty="0"/>
              <a:t>A subset of other </a:t>
            </a:r>
            <a:r>
              <a:rPr lang="en-US" dirty="0" err="1"/>
              <a:t>phenotyped</a:t>
            </a:r>
            <a:r>
              <a:rPr lang="en-US" dirty="0"/>
              <a:t> plants will be self-pollinated </a:t>
            </a:r>
          </a:p>
          <a:p>
            <a:pPr lvl="1"/>
            <a:r>
              <a:rPr lang="en-US" dirty="0"/>
              <a:t>To establish a collection of families for subsequent phenotyping and genetic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0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3284" y="90846"/>
            <a:ext cx="7513323" cy="6336985"/>
            <a:chOff x="8229600" y="27889200"/>
            <a:chExt cx="7792406" cy="6800956"/>
          </a:xfrm>
        </p:grpSpPr>
        <p:grpSp>
          <p:nvGrpSpPr>
            <p:cNvPr id="9" name="Group 8"/>
            <p:cNvGrpSpPr/>
            <p:nvPr/>
          </p:nvGrpSpPr>
          <p:grpSpPr>
            <a:xfrm>
              <a:off x="13639801" y="28422600"/>
              <a:ext cx="2103121" cy="1828800"/>
              <a:chOff x="1143000" y="31345257"/>
              <a:chExt cx="2927350" cy="253668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168272" y="32613600"/>
                <a:ext cx="1463675" cy="126834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PI-9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43000" y="31677114"/>
                <a:ext cx="1463675" cy="126834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PI-7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606675" y="31345257"/>
                <a:ext cx="1463675" cy="12683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ElitePI-8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099642" y="28422600"/>
              <a:ext cx="2103121" cy="1828800"/>
              <a:chOff x="4692650" y="31497657"/>
              <a:chExt cx="2927350" cy="253668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717922" y="32766000"/>
                <a:ext cx="1463675" cy="1268343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PI-6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92650" y="31829514"/>
                <a:ext cx="1463675" cy="126834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PI-4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156325" y="31497657"/>
                <a:ext cx="1463675" cy="126834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534403" y="28422600"/>
              <a:ext cx="2103121" cy="1828800"/>
              <a:chOff x="7740650" y="31650057"/>
              <a:chExt cx="2927350" cy="253668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765922" y="32918400"/>
                <a:ext cx="1463675" cy="126834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740650" y="31981914"/>
                <a:ext cx="1463675" cy="12683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PI-1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204325" y="31650057"/>
                <a:ext cx="1463675" cy="126834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ElitePI-2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610600" y="2789938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1 – BP 1</a:t>
              </a:r>
            </a:p>
          </p:txBody>
        </p:sp>
        <p:sp>
          <p:nvSpPr>
            <p:cNvPr id="13" name="TextBox 58"/>
            <p:cNvSpPr txBox="1"/>
            <p:nvPr/>
          </p:nvSpPr>
          <p:spPr>
            <a:xfrm>
              <a:off x="11201400" y="2788920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2 – BP 2</a:t>
              </a:r>
            </a:p>
          </p:txBody>
        </p:sp>
        <p:sp>
          <p:nvSpPr>
            <p:cNvPr id="14" name="TextBox 59"/>
            <p:cNvSpPr txBox="1"/>
            <p:nvPr/>
          </p:nvSpPr>
          <p:spPr>
            <a:xfrm>
              <a:off x="13716000" y="2788920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3 – BP 3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1761603" y="30403801"/>
              <a:ext cx="658997" cy="1703458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30"/>
            <p:cNvSpPr txBox="1"/>
            <p:nvPr/>
          </p:nvSpPr>
          <p:spPr>
            <a:xfrm>
              <a:off x="9525000" y="30708599"/>
              <a:ext cx="5083260" cy="891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Combine Breeding Pools over multiple years of evaluation</a:t>
              </a:r>
            </a:p>
          </p:txBody>
        </p:sp>
        <p:sp>
          <p:nvSpPr>
            <p:cNvPr id="17" name="TextBox 63"/>
            <p:cNvSpPr txBox="1"/>
            <p:nvPr/>
          </p:nvSpPr>
          <p:spPr>
            <a:xfrm>
              <a:off x="10890614" y="32156399"/>
              <a:ext cx="2913779" cy="4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Years 4-5 evaluations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0895097" y="33223200"/>
              <a:ext cx="2288715" cy="8905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Alternaria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resistance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436816" y="33223200"/>
              <a:ext cx="2288715" cy="8905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Objective 1 traits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3454205" y="33223200"/>
              <a:ext cx="2288715" cy="8905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Flavor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0450542" y="32673919"/>
              <a:ext cx="1588912" cy="5492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129193" y="32673919"/>
              <a:ext cx="1510607" cy="544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084324" y="32673919"/>
              <a:ext cx="0" cy="4527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76"/>
            <p:cNvSpPr txBox="1"/>
            <p:nvPr/>
          </p:nvSpPr>
          <p:spPr>
            <a:xfrm>
              <a:off x="8229600" y="34194690"/>
              <a:ext cx="7792406" cy="4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Breeding pool development and evaluation strategy </a:t>
              </a:r>
            </a:p>
          </p:txBody>
        </p:sp>
        <p:sp>
          <p:nvSpPr>
            <p:cNvPr id="25" name="TextBox 80"/>
            <p:cNvSpPr txBox="1"/>
            <p:nvPr/>
          </p:nvSpPr>
          <p:spPr>
            <a:xfrm>
              <a:off x="9462782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  <p:sp>
          <p:nvSpPr>
            <p:cNvPr id="26" name="TextBox 81"/>
            <p:cNvSpPr txBox="1"/>
            <p:nvPr/>
          </p:nvSpPr>
          <p:spPr>
            <a:xfrm>
              <a:off x="12062820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  <p:sp>
          <p:nvSpPr>
            <p:cNvPr id="27" name="TextBox 82"/>
            <p:cNvSpPr txBox="1"/>
            <p:nvPr/>
          </p:nvSpPr>
          <p:spPr>
            <a:xfrm>
              <a:off x="14581768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97516" y="5521396"/>
            <a:ext cx="5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59717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Breeding pools under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Alternaria</a:t>
            </a:r>
            <a:r>
              <a:rPr lang="en-US" dirty="0"/>
              <a:t> leaf blight resistance</a:t>
            </a:r>
          </a:p>
          <a:p>
            <a:r>
              <a:rPr lang="en-US" dirty="0"/>
              <a:t>Top size</a:t>
            </a:r>
          </a:p>
          <a:p>
            <a:r>
              <a:rPr lang="en-US" dirty="0"/>
              <a:t>Flavor</a:t>
            </a:r>
          </a:p>
          <a:p>
            <a:r>
              <a:rPr lang="en-US" dirty="0"/>
              <a:t>Carotenoids</a:t>
            </a:r>
          </a:p>
          <a:p>
            <a:r>
              <a:rPr lang="en-US" dirty="0"/>
              <a:t>Elite selections being developed </a:t>
            </a:r>
          </a:p>
          <a:p>
            <a:pPr lvl="1"/>
            <a:r>
              <a:rPr lang="en-US" dirty="0"/>
              <a:t>Nematode resistance</a:t>
            </a:r>
          </a:p>
          <a:p>
            <a:pPr lvl="1"/>
            <a:r>
              <a:rPr lang="en-US" dirty="0"/>
              <a:t>Flavor</a:t>
            </a:r>
          </a:p>
          <a:p>
            <a:pPr lvl="1"/>
            <a:r>
              <a:rPr lang="en-US" dirty="0"/>
              <a:t>Sugars</a:t>
            </a:r>
          </a:p>
          <a:p>
            <a:pPr lvl="1"/>
            <a:r>
              <a:rPr lang="en-US" dirty="0"/>
              <a:t>Carotenoids, </a:t>
            </a:r>
            <a:r>
              <a:rPr lang="en-US" dirty="0" err="1"/>
              <a:t>anthocyanins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5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Alternaria Leaf Blight Resistance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0701E-711E-7008-55FD-E043A9916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000" b="1" i="1" dirty="0"/>
              <a:t>Carrot SCRI 2016-2021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750 entries  evaluated </a:t>
            </a:r>
            <a:r>
              <a:rPr lang="en-US" sz="2000" u="sng" dirty="0"/>
              <a:t>&gt;</a:t>
            </a:r>
            <a:r>
              <a:rPr lang="en-US" sz="2000" dirty="0"/>
              <a:t> 4 years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Disease scores ranged from 1.7– 5.0 on 5 point scale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Few scores under 3.0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Breeding pools established</a:t>
            </a:r>
          </a:p>
          <a:p>
            <a:endParaRPr lang="en-US" sz="2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C579C1-4A7A-462E-52BB-DB781E07A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000" b="1" i="1" dirty="0"/>
              <a:t>Carrot SCRI 2022-2026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Evaluate mapping </a:t>
            </a:r>
            <a:r>
              <a:rPr lang="en-US" sz="2000" dirty="0" err="1"/>
              <a:t>pop’ns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Incorporate markers into breeding platform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Advance &amp; release breeding pools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Use GS to predict breeding values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/>
          <a:stretch/>
        </p:blipFill>
        <p:spPr bwMode="auto">
          <a:xfrm>
            <a:off x="1085569" y="3346365"/>
            <a:ext cx="2953031" cy="303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3"/>
          <a:stretch/>
        </p:blipFill>
        <p:spPr bwMode="auto">
          <a:xfrm>
            <a:off x="4880028" y="3346365"/>
            <a:ext cx="3026002" cy="302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816282"/>
            <a:ext cx="65531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 algn="ctr"/>
            <a:r>
              <a:rPr lang="en-US" b="1" i="1" dirty="0"/>
              <a:t>Scores of 2 (left) and 5 (right) on a 5 point scale </a:t>
            </a:r>
          </a:p>
        </p:txBody>
      </p:sp>
    </p:spTree>
    <p:extLst>
      <p:ext uri="{BB962C8B-B14F-4D97-AF65-F5344CB8AC3E}">
        <p14:creationId xmlns:p14="http://schemas.microsoft.com/office/powerpoint/2010/main" val="329690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116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8075"/>
          <a:stretch>
            <a:fillRect/>
          </a:stretch>
        </p:blipFill>
        <p:spPr bwMode="auto">
          <a:xfrm>
            <a:off x="1981200" y="196851"/>
            <a:ext cx="4991051" cy="58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47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346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Alternaria Leaf Blight Screening Carrot SCRI Project SCRI I Progress &amp; SCRI II Plans   </vt:lpstr>
      <vt:lpstr>Impact of Alternaria Leaf Blight</vt:lpstr>
      <vt:lpstr>Materials and Methods</vt:lpstr>
      <vt:lpstr>The development and evaluation of carrot breeding pools </vt:lpstr>
      <vt:lpstr>PowerPoint Presentation</vt:lpstr>
      <vt:lpstr>Breeding pools under development</vt:lpstr>
      <vt:lpstr>Alternaria Leaf Blight Resistance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vvv</dc:title>
  <dc:creator>psimon</dc:creator>
  <cp:lastModifiedBy>Simon, Philipp - REE-ARS</cp:lastModifiedBy>
  <cp:revision>28</cp:revision>
  <cp:lastPrinted>2023-12-13T15:07:02Z</cp:lastPrinted>
  <dcterms:created xsi:type="dcterms:W3CDTF">2017-03-15T03:55:59Z</dcterms:created>
  <dcterms:modified xsi:type="dcterms:W3CDTF">2023-12-13T15:07:09Z</dcterms:modified>
</cp:coreProperties>
</file>