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7" r:id="rId2"/>
    <p:sldId id="268" r:id="rId3"/>
    <p:sldId id="335" r:id="rId4"/>
    <p:sldId id="260" r:id="rId5"/>
    <p:sldId id="274" r:id="rId6"/>
    <p:sldId id="332" r:id="rId7"/>
    <p:sldId id="262" r:id="rId8"/>
    <p:sldId id="333" r:id="rId9"/>
    <p:sldId id="334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8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D4F4CA3-83C2-4A4E-B029-C3E8C0A09F3B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9BFD9E4-5048-4B62-A1CF-F4CBA499D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1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1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9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D4D-70DA-452F-9296-DC0D0FBEEFE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4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59D4D-70DA-452F-9296-DC0D0FBEEFE1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1E3A-5922-49F3-B2C1-A7BA636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5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334" y="504825"/>
            <a:ext cx="7789333" cy="1938338"/>
          </a:xfrm>
        </p:spPr>
        <p:txBody>
          <a:bodyPr>
            <a:normAutofit/>
          </a:bodyPr>
          <a:lstStyle/>
          <a:p>
            <a:r>
              <a:rPr lang="en-US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Drought Tolerance </a:t>
            </a:r>
            <a:endParaRPr lang="en-US" alt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4356" y="3290888"/>
            <a:ext cx="6873523" cy="23622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</a:rPr>
              <a:t>Phil Simon &amp; Harun Ar Rashid </a:t>
            </a:r>
          </a:p>
          <a:p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</a:rPr>
              <a:t>USDA-ARS/Univ. Wisconsin  &amp; Bangladesh Agricultural University</a:t>
            </a:r>
          </a:p>
          <a:p>
            <a:pPr eaLnBrk="1" hangingPunct="1"/>
            <a:endParaRPr lang="en-US" alt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endParaRPr lang="en-US" alt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endParaRPr lang="en-US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8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Impact of drought on carrot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Irrigation water availability is increasingly more limited and expensive in major carrot production areas</a:t>
            </a:r>
          </a:p>
          <a:p>
            <a:r>
              <a:rPr lang="en-US" dirty="0"/>
              <a:t>Drought consequences</a:t>
            </a:r>
          </a:p>
          <a:p>
            <a:pPr lvl="1"/>
            <a:r>
              <a:rPr lang="en-US" dirty="0"/>
              <a:t>Reduced plant growth</a:t>
            </a:r>
          </a:p>
          <a:p>
            <a:pPr lvl="1"/>
            <a:r>
              <a:rPr lang="en-US" dirty="0"/>
              <a:t>Reduced quality</a:t>
            </a:r>
          </a:p>
          <a:p>
            <a:pPr lvl="1"/>
            <a:r>
              <a:rPr lang="en-US" dirty="0"/>
              <a:t>Reduce profitability</a:t>
            </a:r>
          </a:p>
        </p:txBody>
      </p:sp>
    </p:spTree>
    <p:extLst>
      <p:ext uri="{BB962C8B-B14F-4D97-AF65-F5344CB8AC3E}">
        <p14:creationId xmlns:p14="http://schemas.microsoft.com/office/powerpoint/2010/main" val="409971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7D49-FFC3-D5D8-284A-993EAF12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Drought 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A4514-0E8E-C0D7-A38E-14E2D17D6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8686800" cy="45259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/>
              <a:t>700 PIs evaluated by Phil Roberts in field &amp; greenhouse</a:t>
            </a:r>
          </a:p>
          <a:p>
            <a:pPr>
              <a:defRPr/>
            </a:pPr>
            <a:r>
              <a:rPr lang="en-US" dirty="0"/>
              <a:t>A subset of 199 PIs evaluated in the greenhouse by Harun Ar Rashid &amp; Phil Simon</a:t>
            </a:r>
          </a:p>
          <a:p>
            <a:pPr lvl="1">
              <a:defRPr/>
            </a:pPr>
            <a:r>
              <a:rPr lang="en-US" sz="2800" dirty="0"/>
              <a:t>Wilting severity and r</a:t>
            </a:r>
            <a:r>
              <a:rPr lang="en-GB" sz="2800" dirty="0" err="1"/>
              <a:t>ecovery</a:t>
            </a:r>
            <a:r>
              <a:rPr lang="en-GB" sz="2800" dirty="0"/>
              <a:t> after 12 days without water for all entries</a:t>
            </a:r>
          </a:p>
          <a:p>
            <a:pPr lvl="1">
              <a:defRPr/>
            </a:pPr>
            <a:r>
              <a:rPr lang="en-GB" sz="2800" dirty="0"/>
              <a:t>Chlorophyll &amp; flavonoid content, gas exchange for stomatal conductance, photosynthesis and water use efficiency evaluated in a subset of 4 tolerant and 4 intolerant</a:t>
            </a:r>
          </a:p>
          <a:p>
            <a:pPr lvl="1">
              <a:defRPr/>
            </a:pPr>
            <a:r>
              <a:rPr lang="en-US" sz="2800" dirty="0"/>
              <a:t>Transcriptome analysis in a subset </a:t>
            </a:r>
            <a:r>
              <a:rPr lang="en-GB" sz="2800" dirty="0"/>
              <a:t>of 4 tolerant and 4 intolerant</a:t>
            </a:r>
            <a:endParaRPr lang="en-US" sz="2800" dirty="0"/>
          </a:p>
          <a:p>
            <a:pPr lvl="1">
              <a:defRPr/>
            </a:pPr>
            <a:r>
              <a:rPr lang="en-GB" sz="2800" dirty="0"/>
              <a:t>Root weight, pigment content evaluated at harvest for all entries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4284D3-C82B-ECDF-A8FD-43AE7BB901C1}"/>
              </a:ext>
            </a:extLst>
          </p:cNvPr>
          <p:cNvSpPr txBox="1"/>
          <p:nvPr/>
        </p:nvSpPr>
        <p:spPr>
          <a:xfrm>
            <a:off x="752475" y="1417638"/>
            <a:ext cx="7334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US" sz="3200" b="1" i="1" dirty="0">
                <a:latin typeface="Aharoni" panose="02010803020104030203" pitchFamily="2" charset="-79"/>
                <a:cs typeface="Aharoni" panose="02010803020104030203" pitchFamily="2" charset="-79"/>
              </a:rPr>
              <a:t>Carrot SCRI 2016-2021</a:t>
            </a:r>
          </a:p>
        </p:txBody>
      </p:sp>
    </p:spTree>
    <p:extLst>
      <p:ext uri="{BB962C8B-B14F-4D97-AF65-F5344CB8AC3E}">
        <p14:creationId xmlns:p14="http://schemas.microsoft.com/office/powerpoint/2010/main" val="112257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4270" y="118342"/>
            <a:ext cx="4324982" cy="52498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0 Days after drought treatment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</a:rPr>
              <a:t>4 tolerant + 4 susceptible accession (3 replication)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80172" y="118342"/>
            <a:ext cx="2376106" cy="52498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0  Days with irrigation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4T + 4S (3 replication)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19559" y="479642"/>
            <a:ext cx="3112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8027" y="118342"/>
            <a:ext cx="166153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At 70 DAS</a:t>
            </a:r>
          </a:p>
          <a:p>
            <a:r>
              <a:rPr lang="en-US" sz="1600" b="1" dirty="0"/>
              <a:t>Stop watering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4270" y="1067472"/>
            <a:ext cx="4324982" cy="5490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3 Days after drought treatment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</a:rPr>
              <a:t>4 tolerant + 4 susceptible accession (3 replication)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0781" y="3024968"/>
            <a:ext cx="4318471" cy="5712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9 Days after drought treatment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</a:rPr>
              <a:t>4 tolerant + 4 susceptible accession (3 replication)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0781" y="4062898"/>
            <a:ext cx="4324982" cy="561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12 Days after drought treatment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4 tolerant + 4 susceptible accession (3 replication)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0781" y="2074251"/>
            <a:ext cx="4324982" cy="5650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6 Days after drought treatment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</a:rPr>
              <a:t>4 tolerant + 4 susceptible accession (3 replication)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0781" y="5059388"/>
            <a:ext cx="4318471" cy="53282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18 Days after drought treatment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</a:rPr>
              <a:t>4 tolerant + 4 susceptible accession (3 replication)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0172" y="1079233"/>
            <a:ext cx="2376106" cy="54908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3  Days with irrigation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4T + 4S (3 replication)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80172" y="2096046"/>
            <a:ext cx="2376106" cy="54323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6  Days with irrigation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4T + 4S (3 replication)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80172" y="3031387"/>
            <a:ext cx="2376106" cy="54947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9  Days with irrigation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4T + 4S (3 replication)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80172" y="4062898"/>
            <a:ext cx="2376106" cy="56108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12  Days with irrigation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4T + 4S (3 replication)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80172" y="5059388"/>
            <a:ext cx="2376106" cy="53282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18  Days with irrigation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4T + 4S (3 replication)</a:t>
            </a:r>
          </a:p>
        </p:txBody>
      </p:sp>
      <p:cxnSp>
        <p:nvCxnSpPr>
          <p:cNvPr id="16" name="Straight Arrow Connector 15"/>
          <p:cNvCxnSpPr>
            <a:stCxn id="2" idx="2"/>
          </p:cNvCxnSpPr>
          <p:nvPr/>
        </p:nvCxnSpPr>
        <p:spPr>
          <a:xfrm>
            <a:off x="4286761" y="643324"/>
            <a:ext cx="0" cy="379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0424" y="4039208"/>
            <a:ext cx="1689135" cy="58477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Re-watering starts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32581" y="4407548"/>
            <a:ext cx="3047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37292" y="6036562"/>
            <a:ext cx="4318471" cy="53282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24 Days after drought treatment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</a:rPr>
              <a:t>4 tolerant + 4 susceptible accession (3 replication)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err="1">
                <a:solidFill>
                  <a:schemeClr val="tx1"/>
                </a:solidFill>
              </a:rPr>
              <a:t>Upto</a:t>
            </a:r>
            <a:r>
              <a:rPr lang="en-US" sz="1600" dirty="0">
                <a:solidFill>
                  <a:schemeClr val="tx1"/>
                </a:solidFill>
              </a:rPr>
              <a:t> 30 DAT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80172" y="6036562"/>
            <a:ext cx="2376106" cy="53282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24 Days with irrigation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4T + 4S (3 replication)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270024" y="4679992"/>
            <a:ext cx="0" cy="379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84330" y="3596242"/>
            <a:ext cx="0" cy="379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84330" y="2680822"/>
            <a:ext cx="0" cy="379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84330" y="1716650"/>
            <a:ext cx="0" cy="379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84330" y="5657166"/>
            <a:ext cx="0" cy="379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916329" y="4679992"/>
            <a:ext cx="0" cy="379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916329" y="3683502"/>
            <a:ext cx="0" cy="379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918760" y="2680822"/>
            <a:ext cx="0" cy="379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916329" y="1694855"/>
            <a:ext cx="0" cy="379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918760" y="643324"/>
            <a:ext cx="0" cy="379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16329" y="5657166"/>
            <a:ext cx="0" cy="379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63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6506" y="2119154"/>
            <a:ext cx="4286061" cy="8680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Leaf sampling for RNA Sequencing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0 Days after drought treatment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4 tolerant </a:t>
            </a:r>
            <a:r>
              <a:rPr lang="en-US" dirty="0" err="1">
                <a:solidFill>
                  <a:srgbClr val="000000"/>
                </a:solidFill>
              </a:rPr>
              <a:t>germplasm</a:t>
            </a:r>
            <a:r>
              <a:rPr lang="en-US" dirty="0">
                <a:solidFill>
                  <a:srgbClr val="000000"/>
                </a:solidFill>
              </a:rPr>
              <a:t> (2 replication)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4 susceptible </a:t>
            </a:r>
            <a:r>
              <a:rPr lang="en-US" dirty="0" err="1">
                <a:solidFill>
                  <a:srgbClr val="000000"/>
                </a:solidFill>
              </a:rPr>
              <a:t>germplasm</a:t>
            </a:r>
            <a:r>
              <a:rPr lang="en-US" dirty="0">
                <a:solidFill>
                  <a:srgbClr val="000000"/>
                </a:solidFill>
              </a:rPr>
              <a:t> (2 replication)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077644" y="3037674"/>
            <a:ext cx="16078" cy="470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4512" y="2119153"/>
            <a:ext cx="1538756" cy="9185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135" y="2242349"/>
            <a:ext cx="1611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 70 DAS</a:t>
            </a:r>
          </a:p>
          <a:p>
            <a:r>
              <a:rPr lang="en-US" b="1" dirty="0"/>
              <a:t>Stop watering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93722" y="4325295"/>
            <a:ext cx="3" cy="502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3"/>
            <a:endCxn id="2" idx="1"/>
          </p:cNvCxnSpPr>
          <p:nvPr/>
        </p:nvCxnSpPr>
        <p:spPr>
          <a:xfrm flipV="1">
            <a:off x="1694241" y="2553180"/>
            <a:ext cx="302265" cy="12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501532" y="4789675"/>
            <a:ext cx="2426982" cy="86805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12 Days with irrigation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Sampling- 4T + 4S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 (2 replication)</a:t>
            </a:r>
          </a:p>
        </p:txBody>
      </p:sp>
      <p:sp>
        <p:nvSpPr>
          <p:cNvPr id="9" name="Rectangle 8"/>
          <p:cNvSpPr/>
          <p:nvPr/>
        </p:nvSpPr>
        <p:spPr>
          <a:xfrm>
            <a:off x="6501532" y="3457243"/>
            <a:ext cx="2426982" cy="86805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 Days with irrigation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Sampling- 4T + 4S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 (2 replication)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9254" y="2119154"/>
            <a:ext cx="2426982" cy="86805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  Days with irrigation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Sampling- 4T + 4S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 (2 replication)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7802745" y="2987206"/>
            <a:ext cx="22975" cy="470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23168" y="4319638"/>
            <a:ext cx="22975" cy="470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96506" y="3507711"/>
            <a:ext cx="4286061" cy="8680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6 Days after drought treatment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4 tolerant </a:t>
            </a:r>
            <a:r>
              <a:rPr lang="en-US" dirty="0" err="1">
                <a:solidFill>
                  <a:srgbClr val="000000"/>
                </a:solidFill>
              </a:rPr>
              <a:t>germplasm</a:t>
            </a:r>
            <a:r>
              <a:rPr lang="en-US" dirty="0">
                <a:solidFill>
                  <a:srgbClr val="000000"/>
                </a:solidFill>
              </a:rPr>
              <a:t> (2 replication)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4 susceptible </a:t>
            </a:r>
            <a:r>
              <a:rPr lang="en-US" dirty="0" err="1">
                <a:solidFill>
                  <a:srgbClr val="000000"/>
                </a:solidFill>
              </a:rPr>
              <a:t>germplasm</a:t>
            </a:r>
            <a:r>
              <a:rPr lang="en-US" dirty="0">
                <a:solidFill>
                  <a:srgbClr val="000000"/>
                </a:solidFill>
              </a:rPr>
              <a:t> (2 replication)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61994" y="4818049"/>
            <a:ext cx="4286061" cy="8680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12 Days after drought treatment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4 tolerant </a:t>
            </a:r>
            <a:r>
              <a:rPr lang="en-US" dirty="0" err="1">
                <a:solidFill>
                  <a:srgbClr val="000000"/>
                </a:solidFill>
              </a:rPr>
              <a:t>germplasm</a:t>
            </a:r>
            <a:r>
              <a:rPr lang="en-US" dirty="0">
                <a:solidFill>
                  <a:srgbClr val="000000"/>
                </a:solidFill>
              </a:rPr>
              <a:t> (2 replication)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4 susceptible </a:t>
            </a:r>
            <a:r>
              <a:rPr lang="en-US" dirty="0" err="1">
                <a:solidFill>
                  <a:srgbClr val="000000"/>
                </a:solidFill>
              </a:rPr>
              <a:t>germplasm</a:t>
            </a:r>
            <a:r>
              <a:rPr lang="en-US" dirty="0">
                <a:solidFill>
                  <a:srgbClr val="000000"/>
                </a:solidFill>
              </a:rPr>
              <a:t> (2 replication)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7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8E285-E223-04FA-1354-80EEED1CF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03282"/>
            <a:ext cx="5796316" cy="51261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394E721-0E1D-F035-3C65-D6DFD363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Seven days without (top row) and with (bottom row) irrigation for 3 carrot PIs</a:t>
            </a:r>
          </a:p>
        </p:txBody>
      </p:sp>
    </p:spTree>
    <p:extLst>
      <p:ext uri="{BB962C8B-B14F-4D97-AF65-F5344CB8AC3E}">
        <p14:creationId xmlns:p14="http://schemas.microsoft.com/office/powerpoint/2010/main" val="401229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3284" y="90846"/>
            <a:ext cx="7513323" cy="6336985"/>
            <a:chOff x="8229600" y="27889200"/>
            <a:chExt cx="7792406" cy="6800956"/>
          </a:xfrm>
        </p:grpSpPr>
        <p:grpSp>
          <p:nvGrpSpPr>
            <p:cNvPr id="9" name="Group 8"/>
            <p:cNvGrpSpPr/>
            <p:nvPr/>
          </p:nvGrpSpPr>
          <p:grpSpPr>
            <a:xfrm>
              <a:off x="13639801" y="28422600"/>
              <a:ext cx="2103121" cy="1828800"/>
              <a:chOff x="1143000" y="31345257"/>
              <a:chExt cx="2927350" cy="253668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168272" y="32613600"/>
                <a:ext cx="1463675" cy="126834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Elite PI-9</a:t>
                </a: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43000" y="31677114"/>
                <a:ext cx="1463675" cy="126834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 PI-7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606675" y="31345257"/>
                <a:ext cx="1463675" cy="12683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ElitePI-8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099642" y="28422600"/>
              <a:ext cx="2103121" cy="1828800"/>
              <a:chOff x="4692650" y="31497657"/>
              <a:chExt cx="2927350" cy="253668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717922" y="32766000"/>
                <a:ext cx="1463675" cy="1268343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Elite PI-6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692650" y="31829514"/>
                <a:ext cx="1463675" cy="126834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 PI-4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156325" y="31497657"/>
                <a:ext cx="1463675" cy="126834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ElitePI-5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534403" y="28422600"/>
              <a:ext cx="2103121" cy="1828800"/>
              <a:chOff x="7740650" y="31650057"/>
              <a:chExt cx="2927350" cy="253668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8765922" y="32918400"/>
                <a:ext cx="1463675" cy="126834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Elite PI-3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740650" y="31981914"/>
                <a:ext cx="1463675" cy="126834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 PI-1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9204325" y="31650057"/>
                <a:ext cx="1463675" cy="126834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14230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28460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42690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569208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0711510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2853812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4996114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7138416" algn="l" defTabSz="4284604" rtl="0" eaLnBrk="1" latinLnBrk="0" hangingPunct="1">
                  <a:defRPr sz="8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</a:rPr>
                  <a:t>ElitePI-2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8610600" y="27899380"/>
              <a:ext cx="1787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Year 1 – BP 1</a:t>
              </a:r>
            </a:p>
          </p:txBody>
        </p:sp>
        <p:sp>
          <p:nvSpPr>
            <p:cNvPr id="13" name="TextBox 58"/>
            <p:cNvSpPr txBox="1"/>
            <p:nvPr/>
          </p:nvSpPr>
          <p:spPr>
            <a:xfrm>
              <a:off x="11201400" y="27889200"/>
              <a:ext cx="1787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Year 2 – BP 2</a:t>
              </a:r>
            </a:p>
          </p:txBody>
        </p:sp>
        <p:sp>
          <p:nvSpPr>
            <p:cNvPr id="14" name="TextBox 59"/>
            <p:cNvSpPr txBox="1"/>
            <p:nvPr/>
          </p:nvSpPr>
          <p:spPr>
            <a:xfrm>
              <a:off x="13716000" y="27889200"/>
              <a:ext cx="1787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Year 3 – BP 3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11761603" y="30403801"/>
              <a:ext cx="658997" cy="1703458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TextBox 30"/>
            <p:cNvSpPr txBox="1"/>
            <p:nvPr/>
          </p:nvSpPr>
          <p:spPr>
            <a:xfrm>
              <a:off x="9525000" y="30708599"/>
              <a:ext cx="5083260" cy="891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Combine Breeding Pools over multiple years of evaluation</a:t>
              </a:r>
            </a:p>
          </p:txBody>
        </p:sp>
        <p:sp>
          <p:nvSpPr>
            <p:cNvPr id="17" name="TextBox 63"/>
            <p:cNvSpPr txBox="1"/>
            <p:nvPr/>
          </p:nvSpPr>
          <p:spPr>
            <a:xfrm>
              <a:off x="10890614" y="32156399"/>
              <a:ext cx="1286811" cy="4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Evaluate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0895097" y="33223200"/>
              <a:ext cx="2288715" cy="8905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 err="1">
                  <a:solidFill>
                    <a:schemeClr val="tx1"/>
                  </a:solidFill>
                </a:rPr>
                <a:t>Alternaria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resistance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8436816" y="33223200"/>
              <a:ext cx="2288715" cy="8905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Drought tolerance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3454205" y="33223200"/>
              <a:ext cx="2288715" cy="89052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Flavor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10450542" y="32673919"/>
              <a:ext cx="1588912" cy="5492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2129193" y="32673919"/>
              <a:ext cx="1510607" cy="5448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2084324" y="32673919"/>
              <a:ext cx="0" cy="4527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76"/>
            <p:cNvSpPr txBox="1"/>
            <p:nvPr/>
          </p:nvSpPr>
          <p:spPr>
            <a:xfrm>
              <a:off x="8229600" y="34194690"/>
              <a:ext cx="7792406" cy="4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/>
                <a:t>Breeding pool development and evaluation strategy </a:t>
              </a:r>
            </a:p>
          </p:txBody>
        </p:sp>
        <p:sp>
          <p:nvSpPr>
            <p:cNvPr id="25" name="TextBox 80"/>
            <p:cNvSpPr txBox="1"/>
            <p:nvPr/>
          </p:nvSpPr>
          <p:spPr>
            <a:xfrm>
              <a:off x="9462782" y="28889764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/>
                <a:t>x</a:t>
              </a:r>
            </a:p>
          </p:txBody>
        </p:sp>
        <p:sp>
          <p:nvSpPr>
            <p:cNvPr id="26" name="TextBox 81"/>
            <p:cNvSpPr txBox="1"/>
            <p:nvPr/>
          </p:nvSpPr>
          <p:spPr>
            <a:xfrm>
              <a:off x="12062820" y="28889764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/>
                <a:t>x</a:t>
              </a:r>
            </a:p>
          </p:txBody>
        </p:sp>
        <p:sp>
          <p:nvSpPr>
            <p:cNvPr id="27" name="TextBox 82"/>
            <p:cNvSpPr txBox="1"/>
            <p:nvPr/>
          </p:nvSpPr>
          <p:spPr>
            <a:xfrm>
              <a:off x="14581768" y="28889764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4230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28460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2690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69208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711510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853812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996114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38416" algn="l" defTabSz="4284604" rtl="0" eaLnBrk="1" latinLnBrk="0" hangingPunct="1"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/>
                <a:t>x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297516" y="5521396"/>
            <a:ext cx="52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59717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7D49-FFC3-D5D8-284A-993EAF12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Drought Tolerance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59F7A-CF96-7E47-D3C4-DCEE59A3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0" y="2133599"/>
            <a:ext cx="7467602" cy="45259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Association analysis of the diversity collection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/>
              <a:t>Evaluate </a:t>
            </a:r>
            <a:r>
              <a:rPr lang="en-US" sz="2800" dirty="0"/>
              <a:t>mapping populations in greenhouse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Incorporate markers into breeding platform</a:t>
            </a:r>
          </a:p>
          <a:p>
            <a:pPr>
              <a:defRPr/>
            </a:pPr>
            <a:r>
              <a:rPr lang="en-US" sz="2800" dirty="0"/>
              <a:t>Advance &amp; release </a:t>
            </a:r>
            <a:r>
              <a:rPr lang="en-US" dirty="0"/>
              <a:t>drought tolerant </a:t>
            </a:r>
            <a:r>
              <a:rPr lang="en-US" sz="2800" dirty="0"/>
              <a:t>breeding pools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Evaluate selected populations in Bangladesh field (Ar Rashid presentation, this meeting)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Compare greenhouse and field performance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B91AC-EC47-51E5-7344-C91548F7890D}"/>
              </a:ext>
            </a:extLst>
          </p:cNvPr>
          <p:cNvSpPr txBox="1"/>
          <p:nvPr/>
        </p:nvSpPr>
        <p:spPr>
          <a:xfrm>
            <a:off x="1295400" y="1417638"/>
            <a:ext cx="6056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haroni" panose="02010803020104030203" pitchFamily="2" charset="-79"/>
                <a:cs typeface="Aharoni" panose="02010803020104030203" pitchFamily="2" charset="-79"/>
              </a:rPr>
              <a:t>Carrot SCRI 2022-2026</a:t>
            </a:r>
          </a:p>
          <a:p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1696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116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 b="8075"/>
          <a:stretch>
            <a:fillRect/>
          </a:stretch>
        </p:blipFill>
        <p:spPr bwMode="auto">
          <a:xfrm>
            <a:off x="2699650" y="196851"/>
            <a:ext cx="4272601" cy="49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F0F671-E1B3-4C2D-7221-81E0BEE43339}"/>
              </a:ext>
            </a:extLst>
          </p:cNvPr>
          <p:cNvSpPr txBox="1"/>
          <p:nvPr/>
        </p:nvSpPr>
        <p:spPr>
          <a:xfrm>
            <a:off x="3352800" y="5715000"/>
            <a:ext cx="328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683283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559</Words>
  <Application>Microsoft Office PowerPoint</Application>
  <PresentationFormat>On-screen Show (4:3)</PresentationFormat>
  <Paragraphs>135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Aharoni</vt:lpstr>
      <vt:lpstr>Arial</vt:lpstr>
      <vt:lpstr>Calibri</vt:lpstr>
      <vt:lpstr>Office Theme</vt:lpstr>
      <vt:lpstr>Drought Tolerance </vt:lpstr>
      <vt:lpstr>Impact of drought on carrot production</vt:lpstr>
      <vt:lpstr>Drought Tolerance</vt:lpstr>
      <vt:lpstr>PowerPoint Presentation</vt:lpstr>
      <vt:lpstr>PowerPoint Presentation</vt:lpstr>
      <vt:lpstr>Seven days without (top row) and with (bottom row) irrigation for 3 carrot PIs</vt:lpstr>
      <vt:lpstr>PowerPoint Presentation</vt:lpstr>
      <vt:lpstr>Drought Tolerance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vvv</dc:title>
  <dc:creator>psimon</dc:creator>
  <cp:lastModifiedBy>Simon, Philipp - REE-ARS</cp:lastModifiedBy>
  <cp:revision>37</cp:revision>
  <cp:lastPrinted>2024-07-06T17:38:58Z</cp:lastPrinted>
  <dcterms:created xsi:type="dcterms:W3CDTF">2017-03-15T03:55:59Z</dcterms:created>
  <dcterms:modified xsi:type="dcterms:W3CDTF">2024-07-07T20:48:09Z</dcterms:modified>
</cp:coreProperties>
</file>