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59" r:id="rId3"/>
    <p:sldId id="260"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70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D2F50-4E9C-424F-B94D-8A6C7A89B027}" type="datetimeFigureOut">
              <a:rPr lang="en-US" smtClean="0"/>
              <a:t>12/11/2023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FF074A-9CC0-4D82-8132-1A52A3395736}" type="slidenum">
              <a:rPr lang="en-US" smtClean="0"/>
              <a:t>‹#›</a:t>
            </a:fld>
            <a:endParaRPr lang="en-US"/>
          </a:p>
        </p:txBody>
      </p:sp>
    </p:spTree>
    <p:extLst>
      <p:ext uri="{BB962C8B-B14F-4D97-AF65-F5344CB8AC3E}">
        <p14:creationId xmlns:p14="http://schemas.microsoft.com/office/powerpoint/2010/main" val="2640133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5"/>
        <p:cNvGrpSpPr/>
        <p:nvPr/>
      </p:nvGrpSpPr>
      <p:grpSpPr>
        <a:xfrm>
          <a:off x="0" y="0"/>
          <a:ext cx="0" cy="0"/>
          <a:chOff x="0" y="0"/>
          <a:chExt cx="0" cy="0"/>
        </a:xfrm>
      </p:grpSpPr>
      <p:sp>
        <p:nvSpPr>
          <p:cNvPr id="1206" name="Google Shape;1206;g227069262c9_0_4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7" name="Google Shape;1207;g227069262c9_0_4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study duration for each subject was 53 days, which included 3 11-day arms consisting of a week long washout period and 4 treatment days. During the treatment period, participants came to CRU first day (Trt day), 2nd and 4th day</a:t>
            </a:r>
            <a:endParaRPr/>
          </a:p>
          <a:p>
            <a:pPr marL="0" lvl="0" indent="0" algn="l" rtl="0">
              <a:spcBef>
                <a:spcPts val="0"/>
              </a:spcBef>
              <a:spcAft>
                <a:spcPts val="0"/>
              </a:spcAft>
              <a:buNone/>
            </a:pPr>
            <a:endParaRPr/>
          </a:p>
          <a:p>
            <a:pPr marL="0" lvl="0" indent="0" algn="l" rtl="0">
              <a:spcBef>
                <a:spcPts val="0"/>
              </a:spcBef>
              <a:spcAft>
                <a:spcPts val="0"/>
              </a:spcAft>
              <a:buNone/>
            </a:pPr>
            <a:r>
              <a:rPr lang="en"/>
              <a:t>Blood was taken at base (0), drank juice ate bread then draws taken…. After treatment </a:t>
            </a:r>
            <a:endParaRPr/>
          </a:p>
          <a:p>
            <a:pPr marL="0" lvl="0" indent="0" algn="l" rtl="0">
              <a:spcBef>
                <a:spcPts val="0"/>
              </a:spcBef>
              <a:spcAft>
                <a:spcPts val="0"/>
              </a:spcAft>
              <a:buNone/>
            </a:pPr>
            <a:endParaRPr/>
          </a:p>
          <a:p>
            <a:pPr marL="0" lvl="0" indent="0" algn="l" rtl="0">
              <a:spcBef>
                <a:spcPts val="0"/>
              </a:spcBef>
              <a:spcAft>
                <a:spcPts val="0"/>
              </a:spcAft>
              <a:buNone/>
            </a:pPr>
            <a:r>
              <a:rPr lang="en"/>
              <a:t>The participants were allowed to return to their normal diet and activities following the last blood draw at the end of each arm. All part rotated between juice type at each arm. </a:t>
            </a:r>
            <a:endParaRPr/>
          </a:p>
        </p:txBody>
      </p:sp>
    </p:spTree>
    <p:extLst>
      <p:ext uri="{BB962C8B-B14F-4D97-AF65-F5344CB8AC3E}">
        <p14:creationId xmlns:p14="http://schemas.microsoft.com/office/powerpoint/2010/main" val="3216377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E4E7B8-A19B-4B4B-95C3-CB15BB28C21E}"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3640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E4E7B8-A19B-4B4B-95C3-CB15BB28C21E}"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1116230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E4E7B8-A19B-4B4B-95C3-CB15BB28C21E}"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2460740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rtl="0">
              <a:spcBef>
                <a:spcPts val="0"/>
              </a:spcBef>
              <a:spcAft>
                <a:spcPts val="0"/>
              </a:spcAft>
              <a:buSzPts val="1800"/>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0"/>
              </a:spcBef>
              <a:spcAft>
                <a:spcPts val="0"/>
              </a:spcAft>
              <a:buSzPts val="1400"/>
              <a:buChar char="○"/>
              <a:defRPr/>
            </a:lvl5pPr>
            <a:lvl6pPr marL="3657509" lvl="5" indent="-423323" rtl="0">
              <a:spcBef>
                <a:spcPts val="0"/>
              </a:spcBef>
              <a:spcAft>
                <a:spcPts val="0"/>
              </a:spcAft>
              <a:buSzPts val="1400"/>
              <a:buChar char="■"/>
              <a:defRPr/>
            </a:lvl6pPr>
            <a:lvl7pPr marL="4267093" lvl="6" indent="-423323" rtl="0">
              <a:spcBef>
                <a:spcPts val="0"/>
              </a:spcBef>
              <a:spcAft>
                <a:spcPts val="0"/>
              </a:spcAft>
              <a:buSzPts val="1400"/>
              <a:buChar char="●"/>
              <a:defRPr/>
            </a:lvl7pPr>
            <a:lvl8pPr marL="4876678" lvl="7" indent="-423323" rtl="0">
              <a:spcBef>
                <a:spcPts val="0"/>
              </a:spcBef>
              <a:spcAft>
                <a:spcPts val="0"/>
              </a:spcAft>
              <a:buSzPts val="1400"/>
              <a:buChar char="○"/>
              <a:defRPr/>
            </a:lvl8pPr>
            <a:lvl9pPr marL="5486263" lvl="8" indent="-423323" rtl="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2630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E4E7B8-A19B-4B4B-95C3-CB15BB28C21E}"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3728328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E4E7B8-A19B-4B4B-95C3-CB15BB28C21E}" type="datetimeFigureOut">
              <a:rPr lang="en-US" smtClean="0"/>
              <a:t>12/11/2023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145801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E4E7B8-A19B-4B4B-95C3-CB15BB28C21E}" type="datetimeFigureOut">
              <a:rPr lang="en-US" smtClean="0"/>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168769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E4E7B8-A19B-4B4B-95C3-CB15BB28C21E}" type="datetimeFigureOut">
              <a:rPr lang="en-US" smtClean="0"/>
              <a:t>12/11/2023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271020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E4E7B8-A19B-4B4B-95C3-CB15BB28C21E}" type="datetimeFigureOut">
              <a:rPr lang="en-US" smtClean="0"/>
              <a:t>12/11/2023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322597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E4E7B8-A19B-4B4B-95C3-CB15BB28C21E}" type="datetimeFigureOut">
              <a:rPr lang="en-US" smtClean="0"/>
              <a:t>12/11/2023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403371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E4E7B8-A19B-4B4B-95C3-CB15BB28C21E}" type="datetimeFigureOut">
              <a:rPr lang="en-US" smtClean="0"/>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2691305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E4E7B8-A19B-4B4B-95C3-CB15BB28C21E}" type="datetimeFigureOut">
              <a:rPr lang="en-US" smtClean="0"/>
              <a:t>12/11/2023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2F7C63-C031-4710-A2D3-82B9AFD4CD87}" type="slidenum">
              <a:rPr lang="en-US" smtClean="0"/>
              <a:t>‹#›</a:t>
            </a:fld>
            <a:endParaRPr lang="en-US"/>
          </a:p>
        </p:txBody>
      </p:sp>
    </p:spTree>
    <p:extLst>
      <p:ext uri="{BB962C8B-B14F-4D97-AF65-F5344CB8AC3E}">
        <p14:creationId xmlns:p14="http://schemas.microsoft.com/office/powerpoint/2010/main" val="644878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4E7B8-A19B-4B4B-95C3-CB15BB28C21E}" type="datetimeFigureOut">
              <a:rPr lang="en-US" smtClean="0"/>
              <a:t>12/11/2023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2F7C63-C031-4710-A2D3-82B9AFD4CD87}" type="slidenum">
              <a:rPr lang="en-US" smtClean="0"/>
              <a:t>‹#›</a:t>
            </a:fld>
            <a:endParaRPr lang="en-US"/>
          </a:p>
        </p:txBody>
      </p:sp>
    </p:spTree>
    <p:extLst>
      <p:ext uri="{BB962C8B-B14F-4D97-AF65-F5344CB8AC3E}">
        <p14:creationId xmlns:p14="http://schemas.microsoft.com/office/powerpoint/2010/main" val="2059961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099" y="215863"/>
            <a:ext cx="11360800" cy="763600"/>
          </a:xfrm>
        </p:spPr>
        <p:txBody>
          <a:bodyPr>
            <a:normAutofit/>
          </a:bodyPr>
          <a:lstStyle/>
          <a:p>
            <a:r>
              <a:rPr lang="en-US" sz="3600" dirty="0" smtClean="0"/>
              <a:t>Bioavailability studied in Mongolian gerbils and humans</a:t>
            </a:r>
            <a:endParaRPr lang="en-US" sz="3600" dirty="0"/>
          </a:p>
        </p:txBody>
      </p:sp>
      <p:sp>
        <p:nvSpPr>
          <p:cNvPr id="3" name="Text Placeholder 2"/>
          <p:cNvSpPr>
            <a:spLocks noGrp="1"/>
          </p:cNvSpPr>
          <p:nvPr>
            <p:ph type="body" idx="1"/>
          </p:nvPr>
        </p:nvSpPr>
        <p:spPr/>
        <p:txBody>
          <a:bodyPr/>
          <a:lstStyle/>
          <a:p>
            <a:endParaRPr lang="en-US" dirty="0"/>
          </a:p>
        </p:txBody>
      </p:sp>
      <p:pic>
        <p:nvPicPr>
          <p:cNvPr id="6" name="Picture 5"/>
          <p:cNvPicPr>
            <a:picLocks noChangeAspect="1"/>
          </p:cNvPicPr>
          <p:nvPr/>
        </p:nvPicPr>
        <p:blipFill>
          <a:blip r:embed="rId2"/>
          <a:stretch>
            <a:fillRect/>
          </a:stretch>
        </p:blipFill>
        <p:spPr>
          <a:xfrm>
            <a:off x="3408224" y="914408"/>
            <a:ext cx="5973164" cy="6186873"/>
          </a:xfrm>
          <a:prstGeom prst="rect">
            <a:avLst/>
          </a:prstGeom>
        </p:spPr>
      </p:pic>
    </p:spTree>
    <p:extLst>
      <p:ext uri="{BB962C8B-B14F-4D97-AF65-F5344CB8AC3E}">
        <p14:creationId xmlns:p14="http://schemas.microsoft.com/office/powerpoint/2010/main" val="2855282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Concentrations in carrots</a:t>
            </a:r>
            <a:endParaRPr lang="en-US" dirty="0"/>
          </a:p>
        </p:txBody>
      </p:sp>
      <p:pic>
        <p:nvPicPr>
          <p:cNvPr id="3" name="Picture 2"/>
          <p:cNvPicPr>
            <a:picLocks noChangeAspect="1"/>
          </p:cNvPicPr>
          <p:nvPr/>
        </p:nvPicPr>
        <p:blipFill>
          <a:blip r:embed="rId2"/>
          <a:stretch>
            <a:fillRect/>
          </a:stretch>
        </p:blipFill>
        <p:spPr>
          <a:xfrm>
            <a:off x="375431" y="2086165"/>
            <a:ext cx="11742505" cy="2524801"/>
          </a:xfrm>
          <a:prstGeom prst="rect">
            <a:avLst/>
          </a:prstGeom>
        </p:spPr>
      </p:pic>
      <p:sp>
        <p:nvSpPr>
          <p:cNvPr id="4" name="TextBox 3"/>
          <p:cNvSpPr txBox="1"/>
          <p:nvPr/>
        </p:nvSpPr>
        <p:spPr>
          <a:xfrm>
            <a:off x="6990460" y="6144426"/>
            <a:ext cx="4546362" cy="369332"/>
          </a:xfrm>
          <a:prstGeom prst="rect">
            <a:avLst/>
          </a:prstGeom>
          <a:noFill/>
        </p:spPr>
        <p:txBody>
          <a:bodyPr wrap="square" rtlCol="0">
            <a:spAutoFit/>
          </a:bodyPr>
          <a:lstStyle/>
          <a:p>
            <a:r>
              <a:rPr lang="en-US" dirty="0" smtClean="0"/>
              <a:t>Kaeppler et al., J Nutrition, 2023</a:t>
            </a:r>
            <a:endParaRPr lang="en-US" dirty="0"/>
          </a:p>
        </p:txBody>
      </p:sp>
    </p:spTree>
    <p:extLst>
      <p:ext uri="{BB962C8B-B14F-4D97-AF65-F5344CB8AC3E}">
        <p14:creationId xmlns:p14="http://schemas.microsoft.com/office/powerpoint/2010/main" val="3496784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6257"/>
            <a:ext cx="10515600" cy="1325563"/>
          </a:xfrm>
        </p:spPr>
        <p:txBody>
          <a:bodyPr>
            <a:normAutofit/>
          </a:bodyPr>
          <a:lstStyle/>
          <a:p>
            <a:r>
              <a:rPr lang="en-US" sz="4000" dirty="0" smtClean="0"/>
              <a:t>Lycopene dose response from red carrot in gerbils</a:t>
            </a:r>
            <a:endParaRPr lang="en-US" sz="4000" dirty="0"/>
          </a:p>
        </p:txBody>
      </p:sp>
      <p:pic>
        <p:nvPicPr>
          <p:cNvPr id="3" name="Picture 2"/>
          <p:cNvPicPr>
            <a:picLocks noChangeAspect="1"/>
          </p:cNvPicPr>
          <p:nvPr/>
        </p:nvPicPr>
        <p:blipFill>
          <a:blip r:embed="rId2"/>
          <a:stretch>
            <a:fillRect/>
          </a:stretch>
        </p:blipFill>
        <p:spPr>
          <a:xfrm>
            <a:off x="1188577" y="1331820"/>
            <a:ext cx="8510899" cy="5374939"/>
          </a:xfrm>
          <a:prstGeom prst="rect">
            <a:avLst/>
          </a:prstGeom>
        </p:spPr>
      </p:pic>
    </p:spTree>
    <p:extLst>
      <p:ext uri="{BB962C8B-B14F-4D97-AF65-F5344CB8AC3E}">
        <p14:creationId xmlns:p14="http://schemas.microsoft.com/office/powerpoint/2010/main" val="502547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8"/>
        <p:cNvGrpSpPr/>
        <p:nvPr/>
      </p:nvGrpSpPr>
      <p:grpSpPr>
        <a:xfrm>
          <a:off x="0" y="0"/>
          <a:ext cx="0" cy="0"/>
          <a:chOff x="0" y="0"/>
          <a:chExt cx="0" cy="0"/>
        </a:xfrm>
      </p:grpSpPr>
      <p:grpSp>
        <p:nvGrpSpPr>
          <p:cNvPr id="1209" name="Google Shape;1209;p104"/>
          <p:cNvGrpSpPr/>
          <p:nvPr/>
        </p:nvGrpSpPr>
        <p:grpSpPr>
          <a:xfrm>
            <a:off x="1729510" y="3352966"/>
            <a:ext cx="8244051" cy="3232782"/>
            <a:chOff x="1498944" y="788818"/>
            <a:chExt cx="5686075" cy="2086025"/>
          </a:xfrm>
        </p:grpSpPr>
        <p:grpSp>
          <p:nvGrpSpPr>
            <p:cNvPr id="1210" name="Google Shape;1210;p104"/>
            <p:cNvGrpSpPr/>
            <p:nvPr/>
          </p:nvGrpSpPr>
          <p:grpSpPr>
            <a:xfrm>
              <a:off x="1498944" y="788818"/>
              <a:ext cx="5686075" cy="1808300"/>
              <a:chOff x="1498944" y="788818"/>
              <a:chExt cx="5686075" cy="1808300"/>
            </a:xfrm>
          </p:grpSpPr>
          <p:pic>
            <p:nvPicPr>
              <p:cNvPr id="1211" name="Google Shape;1211;p104"/>
              <p:cNvPicPr preferRelativeResize="0"/>
              <p:nvPr/>
            </p:nvPicPr>
            <p:blipFill rotWithShape="1">
              <a:blip r:embed="rId3">
                <a:alphaModFix/>
              </a:blip>
              <a:srcRect b="52380"/>
              <a:stretch/>
            </p:blipFill>
            <p:spPr>
              <a:xfrm>
                <a:off x="1498944" y="788818"/>
                <a:ext cx="5686075" cy="1808300"/>
              </a:xfrm>
              <a:prstGeom prst="rect">
                <a:avLst/>
              </a:prstGeom>
              <a:noFill/>
              <a:ln>
                <a:noFill/>
              </a:ln>
            </p:spPr>
          </p:pic>
          <p:sp>
            <p:nvSpPr>
              <p:cNvPr id="1212" name="Google Shape;1212;p104"/>
              <p:cNvSpPr txBox="1"/>
              <p:nvPr/>
            </p:nvSpPr>
            <p:spPr>
              <a:xfrm>
                <a:off x="4507295" y="836601"/>
                <a:ext cx="567978" cy="338700"/>
              </a:xfrm>
              <a:prstGeom prst="rect">
                <a:avLst/>
              </a:prstGeom>
              <a:noFill/>
              <a:ln>
                <a:noFill/>
              </a:ln>
            </p:spPr>
            <p:txBody>
              <a:bodyPr spcFirstLastPara="1" wrap="square" lIns="121900" tIns="121900" rIns="121900" bIns="121900" anchor="b" anchorCtr="0">
                <a:noAutofit/>
              </a:bodyPr>
              <a:lstStyle/>
              <a:p>
                <a:r>
                  <a:rPr lang="en" sz="1400" b="1" i="1" dirty="0">
                    <a:highlight>
                      <a:schemeClr val="lt1"/>
                    </a:highlight>
                  </a:rPr>
                  <a:t>4)</a:t>
                </a:r>
                <a:endParaRPr sz="1400" b="1" i="1" dirty="0">
                  <a:highlight>
                    <a:schemeClr val="lt1"/>
                  </a:highlight>
                </a:endParaRPr>
              </a:p>
            </p:txBody>
          </p:sp>
          <p:sp>
            <p:nvSpPr>
              <p:cNvPr id="1213" name="Google Shape;1213;p104"/>
              <p:cNvSpPr txBox="1"/>
              <p:nvPr/>
            </p:nvSpPr>
            <p:spPr>
              <a:xfrm>
                <a:off x="4486756" y="1069108"/>
                <a:ext cx="588518" cy="338700"/>
              </a:xfrm>
              <a:prstGeom prst="rect">
                <a:avLst/>
              </a:prstGeom>
              <a:noFill/>
              <a:ln>
                <a:noFill/>
              </a:ln>
            </p:spPr>
            <p:txBody>
              <a:bodyPr spcFirstLastPara="1" wrap="square" lIns="121900" tIns="121900" rIns="121900" bIns="121900" anchor="b" anchorCtr="0">
                <a:noAutofit/>
              </a:bodyPr>
              <a:lstStyle/>
              <a:p>
                <a:r>
                  <a:rPr lang="en" sz="1400" b="1" i="1" dirty="0">
                    <a:highlight>
                      <a:schemeClr val="lt1"/>
                    </a:highlight>
                  </a:rPr>
                  <a:t>4)</a:t>
                </a:r>
                <a:endParaRPr sz="1400" b="1" i="1" dirty="0">
                  <a:highlight>
                    <a:schemeClr val="lt1"/>
                  </a:highlight>
                </a:endParaRPr>
              </a:p>
            </p:txBody>
          </p:sp>
          <p:sp>
            <p:nvSpPr>
              <p:cNvPr id="1214" name="Google Shape;1214;p104"/>
              <p:cNvSpPr txBox="1"/>
              <p:nvPr/>
            </p:nvSpPr>
            <p:spPr>
              <a:xfrm>
                <a:off x="4496952" y="1305525"/>
                <a:ext cx="455100" cy="338700"/>
              </a:xfrm>
              <a:prstGeom prst="rect">
                <a:avLst/>
              </a:prstGeom>
              <a:noFill/>
              <a:ln>
                <a:noFill/>
              </a:ln>
            </p:spPr>
            <p:txBody>
              <a:bodyPr spcFirstLastPara="1" wrap="square" lIns="121900" tIns="121900" rIns="121900" bIns="121900" anchor="b" anchorCtr="0">
                <a:noAutofit/>
              </a:bodyPr>
              <a:lstStyle/>
              <a:p>
                <a:r>
                  <a:rPr lang="en" sz="1400" b="1" i="1" dirty="0">
                    <a:highlight>
                      <a:schemeClr val="lt1"/>
                    </a:highlight>
                  </a:rPr>
                  <a:t>4)</a:t>
                </a:r>
                <a:endParaRPr sz="1400" b="1" i="1" dirty="0">
                  <a:highlight>
                    <a:schemeClr val="lt1"/>
                  </a:highlight>
                </a:endParaRPr>
              </a:p>
            </p:txBody>
          </p:sp>
        </p:grpSp>
        <p:sp>
          <p:nvSpPr>
            <p:cNvPr id="1215" name="Google Shape;1215;p104"/>
            <p:cNvSpPr/>
            <p:nvPr/>
          </p:nvSpPr>
          <p:spPr>
            <a:xfrm rot="-5400000">
              <a:off x="3595975" y="2128200"/>
              <a:ext cx="100800" cy="704700"/>
            </a:xfrm>
            <a:prstGeom prst="leftBracket">
              <a:avLst>
                <a:gd name="adj" fmla="val 8333"/>
              </a:avLst>
            </a:prstGeom>
            <a:no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16" name="Google Shape;1216;p104"/>
            <p:cNvSpPr/>
            <p:nvPr/>
          </p:nvSpPr>
          <p:spPr>
            <a:xfrm rot="-5400000">
              <a:off x="5069900" y="1560300"/>
              <a:ext cx="100800" cy="1840500"/>
            </a:xfrm>
            <a:prstGeom prst="leftBracket">
              <a:avLst>
                <a:gd name="adj" fmla="val 8333"/>
              </a:avLst>
            </a:prstGeom>
            <a:no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17" name="Google Shape;1217;p104"/>
            <p:cNvSpPr txBox="1"/>
            <p:nvPr/>
          </p:nvSpPr>
          <p:spPr>
            <a:xfrm>
              <a:off x="3053750" y="2461250"/>
              <a:ext cx="1146300" cy="317733"/>
            </a:xfrm>
            <a:prstGeom prst="rect">
              <a:avLst/>
            </a:prstGeom>
            <a:noFill/>
            <a:ln>
              <a:noFill/>
            </a:ln>
          </p:spPr>
          <p:txBody>
            <a:bodyPr spcFirstLastPara="1" wrap="square" lIns="121900" tIns="121900" rIns="121900" bIns="121900" anchor="t" anchorCtr="0">
              <a:spAutoFit/>
            </a:bodyPr>
            <a:lstStyle/>
            <a:p>
              <a:pPr algn="ctr"/>
              <a:r>
                <a:rPr lang="en" sz="800"/>
                <a:t>Glu, Ins, C-Pep, GIP</a:t>
              </a:r>
              <a:endParaRPr sz="800"/>
            </a:p>
            <a:p>
              <a:pPr algn="ctr">
                <a:buClr>
                  <a:schemeClr val="dk1"/>
                </a:buClr>
                <a:buSzPts val="1100"/>
              </a:pPr>
              <a:r>
                <a:rPr lang="en" sz="800">
                  <a:solidFill>
                    <a:schemeClr val="dk1"/>
                  </a:solidFill>
                </a:rPr>
                <a:t>Antho, Carot </a:t>
              </a:r>
              <a:endParaRPr sz="800"/>
            </a:p>
          </p:txBody>
        </p:sp>
        <p:sp>
          <p:nvSpPr>
            <p:cNvPr id="1218" name="Google Shape;1218;p104"/>
            <p:cNvSpPr txBox="1"/>
            <p:nvPr/>
          </p:nvSpPr>
          <p:spPr>
            <a:xfrm>
              <a:off x="4757600" y="2461250"/>
              <a:ext cx="1146300" cy="238293"/>
            </a:xfrm>
            <a:prstGeom prst="rect">
              <a:avLst/>
            </a:prstGeom>
            <a:noFill/>
            <a:ln>
              <a:noFill/>
            </a:ln>
          </p:spPr>
          <p:txBody>
            <a:bodyPr spcFirstLastPara="1" wrap="square" lIns="121900" tIns="121900" rIns="121900" bIns="121900" anchor="t" anchorCtr="0">
              <a:spAutoFit/>
            </a:bodyPr>
            <a:lstStyle/>
            <a:p>
              <a:r>
                <a:rPr lang="en" sz="800">
                  <a:solidFill>
                    <a:schemeClr val="dk1"/>
                  </a:solidFill>
                </a:rPr>
                <a:t>Antho, Carot</a:t>
              </a:r>
              <a:endParaRPr sz="800"/>
            </a:p>
          </p:txBody>
        </p:sp>
        <p:cxnSp>
          <p:nvCxnSpPr>
            <p:cNvPr id="1219" name="Google Shape;1219;p104"/>
            <p:cNvCxnSpPr/>
            <p:nvPr/>
          </p:nvCxnSpPr>
          <p:spPr>
            <a:xfrm rot="10800000">
              <a:off x="4107100" y="2280950"/>
              <a:ext cx="8100" cy="409800"/>
            </a:xfrm>
            <a:prstGeom prst="straightConnector1">
              <a:avLst/>
            </a:prstGeom>
            <a:noFill/>
            <a:ln w="9525" cap="flat" cmpd="sng">
              <a:solidFill>
                <a:schemeClr val="dk2"/>
              </a:solidFill>
              <a:prstDash val="dash"/>
              <a:round/>
              <a:headEnd type="none" w="med" len="med"/>
              <a:tailEnd type="stealth" w="med" len="med"/>
            </a:ln>
          </p:spPr>
        </p:cxnSp>
        <p:sp>
          <p:nvSpPr>
            <p:cNvPr id="1220" name="Google Shape;1220;p104"/>
            <p:cNvSpPr txBox="1"/>
            <p:nvPr/>
          </p:nvSpPr>
          <p:spPr>
            <a:xfrm>
              <a:off x="3918475" y="2636550"/>
              <a:ext cx="447300" cy="238293"/>
            </a:xfrm>
            <a:prstGeom prst="rect">
              <a:avLst/>
            </a:prstGeom>
            <a:noFill/>
            <a:ln>
              <a:noFill/>
            </a:ln>
          </p:spPr>
          <p:txBody>
            <a:bodyPr spcFirstLastPara="1" wrap="square" lIns="121900" tIns="121900" rIns="121900" bIns="121900" anchor="t" anchorCtr="0">
              <a:spAutoFit/>
            </a:bodyPr>
            <a:lstStyle/>
            <a:p>
              <a:r>
                <a:rPr lang="en" sz="800" i="1">
                  <a:solidFill>
                    <a:schemeClr val="dk1"/>
                  </a:solidFill>
                </a:rPr>
                <a:t>Lunch</a:t>
              </a:r>
              <a:endParaRPr sz="800" i="1"/>
            </a:p>
          </p:txBody>
        </p:sp>
      </p:grpSp>
      <p:grpSp>
        <p:nvGrpSpPr>
          <p:cNvPr id="1221" name="Google Shape;1221;p104"/>
          <p:cNvGrpSpPr/>
          <p:nvPr/>
        </p:nvGrpSpPr>
        <p:grpSpPr>
          <a:xfrm>
            <a:off x="1042890" y="578668"/>
            <a:ext cx="3096688" cy="2775650"/>
            <a:chOff x="848501" y="434001"/>
            <a:chExt cx="2256181" cy="1870728"/>
          </a:xfrm>
        </p:grpSpPr>
        <p:cxnSp>
          <p:nvCxnSpPr>
            <p:cNvPr id="1222" name="Google Shape;1222;p104"/>
            <p:cNvCxnSpPr/>
            <p:nvPr/>
          </p:nvCxnSpPr>
          <p:spPr>
            <a:xfrm rot="10800000">
              <a:off x="1177255" y="1033590"/>
              <a:ext cx="8700" cy="383700"/>
            </a:xfrm>
            <a:prstGeom prst="straightConnector1">
              <a:avLst/>
            </a:prstGeom>
            <a:noFill/>
            <a:ln w="19050" cap="flat" cmpd="sng">
              <a:solidFill>
                <a:srgbClr val="131619"/>
              </a:solidFill>
              <a:prstDash val="solid"/>
              <a:round/>
              <a:headEnd type="triangle" w="med" len="med"/>
              <a:tailEnd type="none" w="med" len="med"/>
            </a:ln>
          </p:spPr>
        </p:cxnSp>
        <p:pic>
          <p:nvPicPr>
            <p:cNvPr id="1223" name="Google Shape;1223;p104"/>
            <p:cNvPicPr preferRelativeResize="0"/>
            <p:nvPr/>
          </p:nvPicPr>
          <p:blipFill rotWithShape="1">
            <a:blip r:embed="rId4">
              <a:alphaModFix/>
            </a:blip>
            <a:srcRect t="6107" r="82912" b="47093"/>
            <a:stretch/>
          </p:blipFill>
          <p:spPr>
            <a:xfrm>
              <a:off x="1002995" y="1442264"/>
              <a:ext cx="345763" cy="449216"/>
            </a:xfrm>
            <a:prstGeom prst="rect">
              <a:avLst/>
            </a:prstGeom>
            <a:noFill/>
            <a:ln>
              <a:noFill/>
            </a:ln>
          </p:spPr>
        </p:pic>
        <p:pic>
          <p:nvPicPr>
            <p:cNvPr id="1224" name="Google Shape;1224;p104"/>
            <p:cNvPicPr preferRelativeResize="0"/>
            <p:nvPr/>
          </p:nvPicPr>
          <p:blipFill rotWithShape="1">
            <a:blip r:embed="rId5">
              <a:alphaModFix/>
            </a:blip>
            <a:srcRect l="16300" t="15114" r="69779" b="37815"/>
            <a:stretch/>
          </p:blipFill>
          <p:spPr>
            <a:xfrm>
              <a:off x="1773475" y="1486399"/>
              <a:ext cx="261849" cy="396427"/>
            </a:xfrm>
            <a:prstGeom prst="rect">
              <a:avLst/>
            </a:prstGeom>
            <a:noFill/>
            <a:ln>
              <a:noFill/>
            </a:ln>
          </p:spPr>
        </p:pic>
        <p:pic>
          <p:nvPicPr>
            <p:cNvPr id="1225" name="Google Shape;1225;p104"/>
            <p:cNvPicPr preferRelativeResize="0"/>
            <p:nvPr/>
          </p:nvPicPr>
          <p:blipFill rotWithShape="1">
            <a:blip r:embed="rId6">
              <a:alphaModFix/>
            </a:blip>
            <a:srcRect l="29261" t="8516" r="55769" b="38053"/>
            <a:stretch/>
          </p:blipFill>
          <p:spPr>
            <a:xfrm>
              <a:off x="2417947" y="1464131"/>
              <a:ext cx="296742" cy="502437"/>
            </a:xfrm>
            <a:prstGeom prst="rect">
              <a:avLst/>
            </a:prstGeom>
            <a:noFill/>
            <a:ln>
              <a:noFill/>
            </a:ln>
          </p:spPr>
        </p:pic>
        <p:pic>
          <p:nvPicPr>
            <p:cNvPr id="1226" name="Google Shape;1226;p104"/>
            <p:cNvPicPr preferRelativeResize="0"/>
            <p:nvPr/>
          </p:nvPicPr>
          <p:blipFill rotWithShape="1">
            <a:blip r:embed="rId7">
              <a:alphaModFix/>
            </a:blip>
            <a:srcRect l="73328" t="52973" r="7281" b="32750"/>
            <a:stretch/>
          </p:blipFill>
          <p:spPr>
            <a:xfrm>
              <a:off x="1732912" y="434001"/>
              <a:ext cx="420007" cy="610546"/>
            </a:xfrm>
            <a:prstGeom prst="rect">
              <a:avLst/>
            </a:prstGeom>
            <a:noFill/>
            <a:ln>
              <a:noFill/>
            </a:ln>
          </p:spPr>
        </p:pic>
        <p:pic>
          <p:nvPicPr>
            <p:cNvPr id="1227" name="Google Shape;1227;p104"/>
            <p:cNvPicPr preferRelativeResize="0"/>
            <p:nvPr/>
          </p:nvPicPr>
          <p:blipFill rotWithShape="1">
            <a:blip r:embed="rId7">
              <a:alphaModFix/>
            </a:blip>
            <a:srcRect l="54755" t="12914" b="78815"/>
            <a:stretch/>
          </p:blipFill>
          <p:spPr>
            <a:xfrm>
              <a:off x="944960" y="1916455"/>
              <a:ext cx="709552" cy="256092"/>
            </a:xfrm>
            <a:prstGeom prst="rect">
              <a:avLst/>
            </a:prstGeom>
            <a:noFill/>
            <a:ln>
              <a:noFill/>
            </a:ln>
          </p:spPr>
        </p:pic>
        <p:pic>
          <p:nvPicPr>
            <p:cNvPr id="1228" name="Google Shape;1228;p104"/>
            <p:cNvPicPr preferRelativeResize="0"/>
            <p:nvPr/>
          </p:nvPicPr>
          <p:blipFill rotWithShape="1">
            <a:blip r:embed="rId7">
              <a:alphaModFix/>
            </a:blip>
            <a:srcRect l="43042" t="48030" r="48105" b="41466"/>
            <a:stretch/>
          </p:blipFill>
          <p:spPr>
            <a:xfrm>
              <a:off x="1080008" y="566906"/>
              <a:ext cx="191719" cy="449204"/>
            </a:xfrm>
            <a:prstGeom prst="rect">
              <a:avLst/>
            </a:prstGeom>
            <a:noFill/>
            <a:ln>
              <a:noFill/>
            </a:ln>
          </p:spPr>
        </p:pic>
        <p:pic>
          <p:nvPicPr>
            <p:cNvPr id="1229" name="Google Shape;1229;p104"/>
            <p:cNvPicPr preferRelativeResize="0"/>
            <p:nvPr/>
          </p:nvPicPr>
          <p:blipFill rotWithShape="1">
            <a:blip r:embed="rId7">
              <a:alphaModFix/>
            </a:blip>
            <a:srcRect l="12112" t="36062" r="57658" b="59515"/>
            <a:stretch/>
          </p:blipFill>
          <p:spPr>
            <a:xfrm>
              <a:off x="848501" y="2108158"/>
              <a:ext cx="541968" cy="144523"/>
            </a:xfrm>
            <a:prstGeom prst="rect">
              <a:avLst/>
            </a:prstGeom>
            <a:noFill/>
            <a:ln>
              <a:noFill/>
            </a:ln>
          </p:spPr>
        </p:pic>
        <p:pic>
          <p:nvPicPr>
            <p:cNvPr id="1230" name="Google Shape;1230;p104"/>
            <p:cNvPicPr preferRelativeResize="0"/>
            <p:nvPr/>
          </p:nvPicPr>
          <p:blipFill rotWithShape="1">
            <a:blip r:embed="rId7">
              <a:alphaModFix/>
            </a:blip>
            <a:srcRect l="80608" t="24066" r="7302" b="64090"/>
            <a:stretch/>
          </p:blipFill>
          <p:spPr>
            <a:xfrm>
              <a:off x="2435405" y="539445"/>
              <a:ext cx="261842" cy="506476"/>
            </a:xfrm>
            <a:prstGeom prst="rect">
              <a:avLst/>
            </a:prstGeom>
            <a:noFill/>
            <a:ln>
              <a:noFill/>
            </a:ln>
          </p:spPr>
        </p:pic>
        <p:pic>
          <p:nvPicPr>
            <p:cNvPr id="1231" name="Google Shape;1231;p104"/>
            <p:cNvPicPr preferRelativeResize="0"/>
            <p:nvPr/>
          </p:nvPicPr>
          <p:blipFill rotWithShape="1">
            <a:blip r:embed="rId7">
              <a:alphaModFix/>
            </a:blip>
            <a:srcRect l="59106" t="24066" r="21502" b="69945"/>
            <a:stretch/>
          </p:blipFill>
          <p:spPr>
            <a:xfrm>
              <a:off x="1748960" y="1999824"/>
              <a:ext cx="345774" cy="210822"/>
            </a:xfrm>
            <a:prstGeom prst="rect">
              <a:avLst/>
            </a:prstGeom>
            <a:noFill/>
            <a:ln>
              <a:noFill/>
            </a:ln>
          </p:spPr>
        </p:pic>
        <p:cxnSp>
          <p:nvCxnSpPr>
            <p:cNvPr id="1232" name="Google Shape;1232;p104"/>
            <p:cNvCxnSpPr/>
            <p:nvPr/>
          </p:nvCxnSpPr>
          <p:spPr>
            <a:xfrm rot="10800000">
              <a:off x="1896218" y="1033590"/>
              <a:ext cx="8700" cy="383700"/>
            </a:xfrm>
            <a:prstGeom prst="straightConnector1">
              <a:avLst/>
            </a:prstGeom>
            <a:noFill/>
            <a:ln w="19050" cap="flat" cmpd="sng">
              <a:solidFill>
                <a:srgbClr val="131619"/>
              </a:solidFill>
              <a:prstDash val="solid"/>
              <a:round/>
              <a:headEnd type="triangle" w="med" len="med"/>
              <a:tailEnd type="none" w="med" len="med"/>
            </a:ln>
          </p:spPr>
        </p:cxnSp>
        <p:cxnSp>
          <p:nvCxnSpPr>
            <p:cNvPr id="1233" name="Google Shape;1233;p104"/>
            <p:cNvCxnSpPr/>
            <p:nvPr/>
          </p:nvCxnSpPr>
          <p:spPr>
            <a:xfrm rot="10800000">
              <a:off x="2551426" y="1034765"/>
              <a:ext cx="8700" cy="383700"/>
            </a:xfrm>
            <a:prstGeom prst="straightConnector1">
              <a:avLst/>
            </a:prstGeom>
            <a:noFill/>
            <a:ln w="19050" cap="flat" cmpd="sng">
              <a:solidFill>
                <a:srgbClr val="131619"/>
              </a:solidFill>
              <a:prstDash val="solid"/>
              <a:round/>
              <a:headEnd type="triangle" w="med" len="med"/>
              <a:tailEnd type="none" w="med" len="med"/>
            </a:ln>
          </p:spPr>
        </p:cxnSp>
        <p:pic>
          <p:nvPicPr>
            <p:cNvPr id="1234" name="Google Shape;1234;p104"/>
            <p:cNvPicPr preferRelativeResize="0"/>
            <p:nvPr/>
          </p:nvPicPr>
          <p:blipFill rotWithShape="1">
            <a:blip r:embed="rId7">
              <a:alphaModFix/>
            </a:blip>
            <a:srcRect l="12112" t="36062" r="57658" b="59515"/>
            <a:stretch/>
          </p:blipFill>
          <p:spPr>
            <a:xfrm>
              <a:off x="1650863" y="2160206"/>
              <a:ext cx="541969" cy="144523"/>
            </a:xfrm>
            <a:prstGeom prst="rect">
              <a:avLst/>
            </a:prstGeom>
            <a:noFill/>
            <a:ln>
              <a:noFill/>
            </a:ln>
          </p:spPr>
        </p:pic>
        <p:pic>
          <p:nvPicPr>
            <p:cNvPr id="1235" name="Google Shape;1235;p104"/>
            <p:cNvPicPr preferRelativeResize="0"/>
            <p:nvPr/>
          </p:nvPicPr>
          <p:blipFill rotWithShape="1">
            <a:blip r:embed="rId7">
              <a:alphaModFix/>
            </a:blip>
            <a:srcRect l="54755" t="12914" b="78815"/>
            <a:stretch/>
          </p:blipFill>
          <p:spPr>
            <a:xfrm>
              <a:off x="1725490" y="1868553"/>
              <a:ext cx="709552" cy="256092"/>
            </a:xfrm>
            <a:prstGeom prst="rect">
              <a:avLst/>
            </a:prstGeom>
            <a:noFill/>
            <a:ln>
              <a:noFill/>
            </a:ln>
          </p:spPr>
        </p:pic>
        <p:pic>
          <p:nvPicPr>
            <p:cNvPr id="1236" name="Google Shape;1236;p104"/>
            <p:cNvPicPr preferRelativeResize="0"/>
            <p:nvPr/>
          </p:nvPicPr>
          <p:blipFill rotWithShape="1">
            <a:blip r:embed="rId7">
              <a:alphaModFix/>
            </a:blip>
            <a:srcRect l="54755" t="12914" b="78815"/>
            <a:stretch/>
          </p:blipFill>
          <p:spPr>
            <a:xfrm>
              <a:off x="2395130" y="1869728"/>
              <a:ext cx="709552" cy="256092"/>
            </a:xfrm>
            <a:prstGeom prst="rect">
              <a:avLst/>
            </a:prstGeom>
            <a:noFill/>
            <a:ln>
              <a:noFill/>
            </a:ln>
          </p:spPr>
        </p:pic>
        <p:pic>
          <p:nvPicPr>
            <p:cNvPr id="1237" name="Google Shape;1237;p104"/>
            <p:cNvPicPr preferRelativeResize="0"/>
            <p:nvPr/>
          </p:nvPicPr>
          <p:blipFill rotWithShape="1">
            <a:blip r:embed="rId7">
              <a:alphaModFix/>
            </a:blip>
            <a:srcRect l="59106" t="24066" r="21502" b="69945"/>
            <a:stretch/>
          </p:blipFill>
          <p:spPr>
            <a:xfrm>
              <a:off x="2432984" y="1988447"/>
              <a:ext cx="345773" cy="210826"/>
            </a:xfrm>
            <a:prstGeom prst="rect">
              <a:avLst/>
            </a:prstGeom>
            <a:noFill/>
            <a:ln>
              <a:noFill/>
            </a:ln>
          </p:spPr>
        </p:pic>
      </p:grpSp>
      <p:sp>
        <p:nvSpPr>
          <p:cNvPr id="1238" name="Google Shape;1238;p104"/>
          <p:cNvSpPr txBox="1"/>
          <p:nvPr/>
        </p:nvSpPr>
        <p:spPr>
          <a:xfrm>
            <a:off x="108667" y="57501"/>
            <a:ext cx="10965600" cy="656614"/>
          </a:xfrm>
          <a:prstGeom prst="rect">
            <a:avLst/>
          </a:prstGeom>
          <a:noFill/>
          <a:ln>
            <a:noFill/>
          </a:ln>
        </p:spPr>
        <p:txBody>
          <a:bodyPr spcFirstLastPara="1" wrap="square" lIns="121900" tIns="121900" rIns="121900" bIns="121900" anchor="t" anchorCtr="0">
            <a:spAutoFit/>
          </a:bodyPr>
          <a:lstStyle/>
          <a:p>
            <a:r>
              <a:rPr lang="en" sz="2667" b="1" i="1" dirty="0" smtClean="0"/>
              <a:t>Purple Carrot Juice </a:t>
            </a:r>
            <a:r>
              <a:rPr lang="en" sz="2667" b="1" i="1" dirty="0"/>
              <a:t>Study- </a:t>
            </a:r>
            <a:r>
              <a:rPr lang="en" sz="2667" i="1" dirty="0"/>
              <a:t>Design</a:t>
            </a:r>
            <a:endParaRPr sz="2667" i="1" dirty="0"/>
          </a:p>
        </p:txBody>
      </p:sp>
      <p:pic>
        <p:nvPicPr>
          <p:cNvPr id="1239" name="Google Shape;1239;p104"/>
          <p:cNvPicPr preferRelativeResize="0"/>
          <p:nvPr/>
        </p:nvPicPr>
        <p:blipFill>
          <a:blip r:embed="rId8">
            <a:alphaModFix/>
          </a:blip>
          <a:stretch>
            <a:fillRect/>
          </a:stretch>
        </p:blipFill>
        <p:spPr>
          <a:xfrm>
            <a:off x="7055933" y="378866"/>
            <a:ext cx="4070290" cy="3353133"/>
          </a:xfrm>
          <a:prstGeom prst="rect">
            <a:avLst/>
          </a:prstGeom>
          <a:noFill/>
          <a:ln>
            <a:noFill/>
          </a:ln>
        </p:spPr>
      </p:pic>
    </p:spTree>
    <p:extLst>
      <p:ext uri="{BB962C8B-B14F-4D97-AF65-F5344CB8AC3E}">
        <p14:creationId xmlns:p14="http://schemas.microsoft.com/office/powerpoint/2010/main" val="2185955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149</Words>
  <Application>Microsoft Office PowerPoint</Application>
  <PresentationFormat>Widescreen</PresentationFormat>
  <Paragraphs>17</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Bioavailability studied in Mongolian gerbils and humans</vt:lpstr>
      <vt:lpstr>Concentrations in carrots</vt:lpstr>
      <vt:lpstr>Lycopene dose response from red carrot in gerbils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Sherry Tanumihardjo</dc:creator>
  <cp:lastModifiedBy>Sherry Tanumihardjo</cp:lastModifiedBy>
  <cp:revision>4</cp:revision>
  <dcterms:created xsi:type="dcterms:W3CDTF">2023-08-31T07:37:25Z</dcterms:created>
  <dcterms:modified xsi:type="dcterms:W3CDTF">2023-12-11T15:32:58Z</dcterms:modified>
</cp:coreProperties>
</file>