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59" r:id="rId4"/>
    <p:sldId id="257" r:id="rId5"/>
    <p:sldId id="260" r:id="rId6"/>
    <p:sldId id="265" r:id="rId7"/>
    <p:sldId id="261" r:id="rId8"/>
    <p:sldId id="262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5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6BDFF-0F17-B471-8E05-132C76FBA2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20EED0-ACBE-986B-DC83-781DA35D06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6034CB-72FC-D071-14B4-2D8A36E08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FC8BC-E47D-4A9B-83E0-47353E0E7F53}" type="datetimeFigureOut">
              <a:rPr lang="en-US" smtClean="0"/>
              <a:t>7/8/24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373D32-04D7-5676-C8EF-6748D8A14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4553B-E965-8B8E-0B85-8111C26A3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86008-A61D-4C78-B5CF-8C5CCF887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141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1724E-D53C-5853-C363-51A42C730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1EE42F-43FA-8BB2-5088-DAEC9F7C77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A1F7F1-8064-A509-2001-E1C028935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FC8BC-E47D-4A9B-83E0-47353E0E7F53}" type="datetimeFigureOut">
              <a:rPr lang="en-US" smtClean="0"/>
              <a:t>7/8/24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C25A63-3AE1-7BCB-5F83-72D1430D4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17E35-A0AF-A727-C648-B53F6A92D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86008-A61D-4C78-B5CF-8C5CCF887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598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975FB7-9E12-0E8D-1EEA-B1534467F6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DED68F-D883-B73F-E329-0FF32AC2FC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C39528-6645-A8F6-2BD4-245F9B1EC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FC8BC-E47D-4A9B-83E0-47353E0E7F53}" type="datetimeFigureOut">
              <a:rPr lang="en-US" smtClean="0"/>
              <a:t>7/8/24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765293-7A12-73D9-12B2-1B3ABE3D7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F2DC27-E998-4A73-29F9-2E71D2D0A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86008-A61D-4C78-B5CF-8C5CCF887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410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BF45A-5BEC-C7DA-54D2-D1B969B87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F34F8D-AE0E-6A6C-3B8C-951191D3F0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8206C1-FEB5-318B-EEE5-C026F711F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FC8BC-E47D-4A9B-83E0-47353E0E7F53}" type="datetimeFigureOut">
              <a:rPr lang="en-US" smtClean="0"/>
              <a:t>7/8/24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6140A5-3D88-6E99-7DB9-73E27F347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60314B-D12A-E5DE-38B6-9529721E0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86008-A61D-4C78-B5CF-8C5CCF887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842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238C8-F593-C79F-2FF4-489AA3C99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8386D5-AB8E-ED6A-DD98-2152205D33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F63A0-2B06-42F7-D4AE-22D76E5C7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FC8BC-E47D-4A9B-83E0-47353E0E7F53}" type="datetimeFigureOut">
              <a:rPr lang="en-US" smtClean="0"/>
              <a:t>7/8/24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03B260-9257-D0EF-E5A1-4AB62ACC4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38F40-6AE4-C39C-55B8-6FD81F7C0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86008-A61D-4C78-B5CF-8C5CCF887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22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6019A-56F7-F8A6-0097-F6172B3B5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563087-A8FA-F5F2-EA70-9D86DC6186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C0EF13-CA3C-D57C-CF37-724924B50C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2CB013-C0B8-7A74-5149-DBCB67179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FC8BC-E47D-4A9B-83E0-47353E0E7F53}" type="datetimeFigureOut">
              <a:rPr lang="en-US" smtClean="0"/>
              <a:t>7/8/24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881759-EB18-332E-2507-6471C7358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3CBD1D-10BF-8B6C-D736-DA237AE8F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86008-A61D-4C78-B5CF-8C5CCF887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93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62D85-1F72-7C6E-4D48-A3124CB86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9D8406-7018-D44F-8F78-E887588777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43FB04-B408-DD0C-5F6C-3EAB9E4675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210DD6-E3E2-0595-B153-8331234721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C5E106-0EAA-15BB-9F0A-B0EBCA78B1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DC2FD8-A9F0-B968-6AFD-818301D3A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FC8BC-E47D-4A9B-83E0-47353E0E7F53}" type="datetimeFigureOut">
              <a:rPr lang="en-US" smtClean="0"/>
              <a:t>7/8/24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C16F0A-A816-0527-384B-A177C68EB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FE7C64-D36F-8131-3134-E9CD07133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86008-A61D-4C78-B5CF-8C5CCF887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801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9A78A-7A2D-7A3A-11E5-5F1BC65F2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39D3D7-3F8F-AD1E-976E-99B34F625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FC8BC-E47D-4A9B-83E0-47353E0E7F53}" type="datetimeFigureOut">
              <a:rPr lang="en-US" smtClean="0"/>
              <a:t>7/8/24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D1A12E-8F9D-D762-2649-AB4CC2D38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550775-C187-6AD4-C19F-2DC71375A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86008-A61D-4C78-B5CF-8C5CCF887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410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7B70D9-C792-72C0-4A58-C3D1E8E7A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FC8BC-E47D-4A9B-83E0-47353E0E7F53}" type="datetimeFigureOut">
              <a:rPr lang="en-US" smtClean="0"/>
              <a:t>7/8/24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C815A2-87DA-5889-729B-61E0CA061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5158E9-BDA9-0D1D-DA10-6CAC55724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86008-A61D-4C78-B5CF-8C5CCF887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751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5505F-2854-8F8A-712E-116E40C8A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64BA8-6850-7EF2-8387-D9EAE787F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A7FA7F-08F6-29F1-2D0B-7287322756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A9AE65-B251-05DA-A664-F55EEC6DC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FC8BC-E47D-4A9B-83E0-47353E0E7F53}" type="datetimeFigureOut">
              <a:rPr lang="en-US" smtClean="0"/>
              <a:t>7/8/24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DA75CF-EF94-ED92-D2F6-1BBFF96AD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CA2AE5-9415-9664-7CC7-48F0A3F98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86008-A61D-4C78-B5CF-8C5CCF887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84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41E85-AEA9-E55F-E129-E3850DD2E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A3AFDC-55AE-D660-400E-0DC70EEE74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B3EFD2-1D59-D6FE-62E8-CA26F1FB50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A9C801-4066-4F24-B0DE-2CE4EBB89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FC8BC-E47D-4A9B-83E0-47353E0E7F53}" type="datetimeFigureOut">
              <a:rPr lang="en-US" smtClean="0"/>
              <a:t>7/8/24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B24A51-F7F7-BE0D-29F1-897B89FFA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B8098C-8A69-A15D-3E7E-EBFD8C1BD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86008-A61D-4C78-B5CF-8C5CCF887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004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6A0CD1-4E18-F800-B681-2B9E026F7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26860-E99D-FA7E-E78F-C760D53254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4CFF13-6B65-61C9-5D7F-00DD7A36DF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FC8BC-E47D-4A9B-83E0-47353E0E7F53}" type="datetimeFigureOut">
              <a:rPr lang="en-US" smtClean="0"/>
              <a:t>7/8/24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07B31F-DC91-8A7F-542F-1B055DB1BA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45DB3C-9F94-9338-1E6C-DCB8359CC7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86008-A61D-4C78-B5CF-8C5CCF887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070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68758B-D53E-F85E-F531-19C828A1C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 b="1"/>
              <a:t>Outreach and Extension 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8C82C6-EA2C-B469-8B95-1C03C4BF1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/>
              <a:t>CarrotOmics Database</a:t>
            </a:r>
          </a:p>
          <a:p>
            <a:r>
              <a:rPr lang="en-US" sz="2200"/>
              <a:t>Field Days and Workshop</a:t>
            </a:r>
          </a:p>
          <a:p>
            <a:r>
              <a:rPr lang="en-US" sz="2200"/>
              <a:t>Conferences and Symposia</a:t>
            </a:r>
          </a:p>
          <a:p>
            <a:r>
              <a:rPr lang="en-US" sz="2200"/>
              <a:t>Stakeholder Advisory Engagement </a:t>
            </a:r>
          </a:p>
          <a:p>
            <a:r>
              <a:rPr lang="en-US" sz="2200"/>
              <a:t>Germplasm Release and Publications </a:t>
            </a:r>
          </a:p>
          <a:p>
            <a:endParaRPr lang="en-US" sz="2200"/>
          </a:p>
        </p:txBody>
      </p:sp>
      <p:pic>
        <p:nvPicPr>
          <p:cNvPr id="4" name="Picture 3" descr="Kaleidoscope Carrot.jpg">
            <a:extLst>
              <a:ext uri="{FF2B5EF4-FFF2-40B4-BE49-F238E27FC236}">
                <a16:creationId xmlns:a16="http://schemas.microsoft.com/office/drawing/2014/main" id="{8BB62E1F-DF2A-3E10-9125-2B36A681F0A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9601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5277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73E778-C877-3D6F-224A-B0B56C43D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CarrotOmics</a:t>
            </a:r>
          </a:p>
        </p:txBody>
      </p:sp>
      <p:pic>
        <p:nvPicPr>
          <p:cNvPr id="5" name="Picture 4" descr="A screenshot of a website&#10;&#10;Description automatically generated">
            <a:extLst>
              <a:ext uri="{FF2B5EF4-FFF2-40B4-BE49-F238E27FC236}">
                <a16:creationId xmlns:a16="http://schemas.microsoft.com/office/drawing/2014/main" id="{2129B8A6-E2F7-F233-4353-3DEFEE399C5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600" y="1198964"/>
            <a:ext cx="7188199" cy="445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964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IOA field day.jpg">
            <a:extLst>
              <a:ext uri="{FF2B5EF4-FFF2-40B4-BE49-F238E27FC236}">
                <a16:creationId xmlns:a16="http://schemas.microsoft.com/office/drawing/2014/main" id="{9BA2E227-6ED4-722D-6B20-9D24A6433B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4A2636-B7C2-E59E-6341-1F521F526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4926" y="12108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 b="1" dirty="0"/>
              <a:t>Farmer/ Industry Field Days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4FCF83-9D1D-A0F2-F984-D70DBDEA2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09" y="1871493"/>
            <a:ext cx="4657341" cy="4186055"/>
          </a:xfrm>
        </p:spPr>
        <p:txBody>
          <a:bodyPr>
            <a:noAutofit/>
          </a:bodyPr>
          <a:lstStyle/>
          <a:p>
            <a:r>
              <a:rPr lang="en-US" sz="2000" dirty="0"/>
              <a:t>Western Washington – Organic Seed Alliance Organic Trials, Historical Trials </a:t>
            </a:r>
          </a:p>
          <a:p>
            <a:r>
              <a:rPr lang="en-US" sz="2000" dirty="0"/>
              <a:t>WSU – Nematode Trials (Tim Waters) and Cavity Spot Trials (Lindsey </a:t>
            </a:r>
            <a:r>
              <a:rPr lang="en-US" sz="2000" dirty="0" err="1"/>
              <a:t>Dutoit</a:t>
            </a:r>
            <a:r>
              <a:rPr lang="en-US" sz="2000" dirty="0"/>
              <a:t>) </a:t>
            </a:r>
          </a:p>
          <a:p>
            <a:r>
              <a:rPr lang="en-US" sz="2000" dirty="0" err="1"/>
              <a:t>UCDavis</a:t>
            </a:r>
            <a:r>
              <a:rPr lang="en-US" sz="2000" dirty="0"/>
              <a:t> – Field days and student engagement</a:t>
            </a:r>
          </a:p>
          <a:p>
            <a:r>
              <a:rPr lang="en-US" sz="2000" dirty="0"/>
              <a:t>UCCE Kern – Alternaria, Nematode, Red Trial, Historical Trial (Jasprit Sidhu)</a:t>
            </a:r>
          </a:p>
          <a:p>
            <a:r>
              <a:rPr lang="en-US" sz="2000" dirty="0"/>
              <a:t>UW Madison / USDA ARS – Large scale screening trials, GRIN and Breeding Lines</a:t>
            </a:r>
          </a:p>
          <a:p>
            <a:r>
              <a:rPr lang="en-US" sz="2000" dirty="0"/>
              <a:t>Purdue – on-farm trials (Lori Hoagland)</a:t>
            </a:r>
          </a:p>
          <a:p>
            <a:r>
              <a:rPr lang="en-US" sz="2000" dirty="0"/>
              <a:t>UC Desert Research Station – Winter Nursery and Farm Smart Program (Jairo Diaz)</a:t>
            </a:r>
          </a:p>
        </p:txBody>
      </p:sp>
    </p:spTree>
    <p:extLst>
      <p:ext uri="{BB962C8B-B14F-4D97-AF65-F5344CB8AC3E}">
        <p14:creationId xmlns:p14="http://schemas.microsoft.com/office/powerpoint/2010/main" val="492445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0C7D5-ED70-35EF-3B44-DDF70F285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7607" y="151922"/>
            <a:ext cx="9673985" cy="706293"/>
          </a:xfrm>
        </p:spPr>
        <p:txBody>
          <a:bodyPr/>
          <a:lstStyle/>
          <a:p>
            <a:r>
              <a:rPr lang="en-US" dirty="0"/>
              <a:t>Research and Extension- UCCE Kern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8008DA9-F87A-849C-9F39-E1DD82CFBA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347" y="3739298"/>
            <a:ext cx="1412665" cy="23157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BE2B52-89CE-B09D-4EBB-134728682F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0287" y="3363885"/>
            <a:ext cx="1591424" cy="161293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1E1CDFF-0C6C-4668-30F6-FFB224B7C0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513"/>
          <a:stretch/>
        </p:blipFill>
        <p:spPr bwMode="auto">
          <a:xfrm>
            <a:off x="2332759" y="4102243"/>
            <a:ext cx="2576952" cy="231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EE5005-73A3-5AF0-DDE6-0EF4132801A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2287" y="4184060"/>
            <a:ext cx="1614055" cy="21520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0C3A7A5-EA02-7423-FAC5-AABFB15083E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79375" y="3439433"/>
            <a:ext cx="3007294" cy="16208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A56C94F-5CD0-55D4-1920-666490746D6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16"/>
          <a:stretch/>
        </p:blipFill>
        <p:spPr>
          <a:xfrm>
            <a:off x="5376724" y="5060283"/>
            <a:ext cx="1230075" cy="164422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BD7DA93-FF8B-25F9-4E61-068106E6273A}"/>
              </a:ext>
            </a:extLst>
          </p:cNvPr>
          <p:cNvSpPr txBox="1"/>
          <p:nvPr/>
        </p:nvSpPr>
        <p:spPr>
          <a:xfrm>
            <a:off x="605472" y="1949887"/>
            <a:ext cx="38564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Alternaria Screening: 30 lines screened for resistance in 2022, 2023</a:t>
            </a:r>
          </a:p>
          <a:p>
            <a:endParaRPr lang="en-US" dirty="0"/>
          </a:p>
          <a:p>
            <a:r>
              <a:rPr lang="en-US" dirty="0"/>
              <a:t>Cavity Spot: 55 lines screened in 2023 trial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474013-9C3F-99FB-313D-786A7E734171}"/>
              </a:ext>
            </a:extLst>
          </p:cNvPr>
          <p:cNvSpPr txBox="1"/>
          <p:nvPr/>
        </p:nvSpPr>
        <p:spPr>
          <a:xfrm>
            <a:off x="623230" y="1034886"/>
            <a:ext cx="36716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Organic colored trial: 12 lines in 2023</a:t>
            </a:r>
          </a:p>
          <a:p>
            <a:endParaRPr lang="en-US" dirty="0"/>
          </a:p>
          <a:p>
            <a:r>
              <a:rPr lang="en-US" dirty="0"/>
              <a:t>Domestication trial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436C85-F146-E740-2AFD-4689FFEECFE8}"/>
              </a:ext>
            </a:extLst>
          </p:cNvPr>
          <p:cNvSpPr txBox="1"/>
          <p:nvPr/>
        </p:nvSpPr>
        <p:spPr>
          <a:xfrm>
            <a:off x="6519410" y="996759"/>
            <a:ext cx="52570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Field days every Spring and Fall for the local carrot Industry and breeders</a:t>
            </a:r>
          </a:p>
          <a:p>
            <a:endParaRPr lang="en-US" dirty="0"/>
          </a:p>
          <a:p>
            <a:r>
              <a:rPr lang="en-US" dirty="0"/>
              <a:t>School gardening project (Elementary School) educating on carrot production and colored carrots and nutrition</a:t>
            </a:r>
          </a:p>
          <a:p>
            <a:endParaRPr lang="en-US" dirty="0"/>
          </a:p>
          <a:p>
            <a:r>
              <a:rPr lang="en-US" dirty="0"/>
              <a:t>Newsletters on the field trials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956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1389D7A-AD73-DBCF-AEF4-EE8E8565AA9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0974" y="0"/>
            <a:ext cx="5324676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956A9B6-A0FC-DFB4-7764-7E249B189617}"/>
              </a:ext>
            </a:extLst>
          </p:cNvPr>
          <p:cNvSpPr txBox="1"/>
          <p:nvPr/>
        </p:nvSpPr>
        <p:spPr>
          <a:xfrm>
            <a:off x="560833" y="949235"/>
            <a:ext cx="5320194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UC Research and Extension</a:t>
            </a:r>
          </a:p>
          <a:p>
            <a:r>
              <a:rPr lang="en-US" sz="2800" dirty="0"/>
              <a:t>(Jairo Diaz and team) 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Farm to School Education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Career Workshops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Public Outreach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Demonstration Garden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Eat more vegetables campaign! </a:t>
            </a:r>
          </a:p>
        </p:txBody>
      </p:sp>
    </p:spTree>
    <p:extLst>
      <p:ext uri="{BB962C8B-B14F-4D97-AF65-F5344CB8AC3E}">
        <p14:creationId xmlns:p14="http://schemas.microsoft.com/office/powerpoint/2010/main" val="3235967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7F307E1-26FA-4252-94D1-9711C4518C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group of people looking at a cell phone&#10;&#10;Description automatically generated">
            <a:extLst>
              <a:ext uri="{FF2B5EF4-FFF2-40B4-BE49-F238E27FC236}">
                <a16:creationId xmlns:a16="http://schemas.microsoft.com/office/drawing/2014/main" id="{116BABF0-3156-A02B-9E51-12B384F21D3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15314" y="10"/>
            <a:ext cx="4118110" cy="3401558"/>
          </a:xfrm>
          <a:custGeom>
            <a:avLst/>
            <a:gdLst/>
            <a:ahLst/>
            <a:cxnLst/>
            <a:rect l="l" t="t" r="r" b="b"/>
            <a:pathLst>
              <a:path w="4118110" h="3401568">
                <a:moveTo>
                  <a:pt x="0" y="0"/>
                </a:moveTo>
                <a:lnTo>
                  <a:pt x="3343575" y="0"/>
                </a:lnTo>
                <a:lnTo>
                  <a:pt x="3448028" y="215050"/>
                </a:lnTo>
                <a:cubicBezTo>
                  <a:pt x="3836103" y="1056037"/>
                  <a:pt x="4076161" y="2055458"/>
                  <a:pt x="4113475" y="3133192"/>
                </a:cubicBezTo>
                <a:lnTo>
                  <a:pt x="4118110" y="3401568"/>
                </a:lnTo>
                <a:lnTo>
                  <a:pt x="801224" y="3401568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9" name="Picture 8" descr="A group of children and a person looking at plants&#10;&#10;Description automatically generated">
            <a:extLst>
              <a:ext uri="{FF2B5EF4-FFF2-40B4-BE49-F238E27FC236}">
                <a16:creationId xmlns:a16="http://schemas.microsoft.com/office/drawing/2014/main" id="{FB526584-F8CA-1BC8-0B3F-643CB542EC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8530121" y="3456433"/>
            <a:ext cx="3661880" cy="3401568"/>
          </a:xfrm>
          <a:custGeom>
            <a:avLst/>
            <a:gdLst/>
            <a:ahLst/>
            <a:cxnLst/>
            <a:rect l="l" t="t" r="r" b="b"/>
            <a:pathLst>
              <a:path w="3661880" h="3401568">
                <a:moveTo>
                  <a:pt x="774544" y="0"/>
                </a:moveTo>
                <a:lnTo>
                  <a:pt x="3661880" y="0"/>
                </a:lnTo>
                <a:lnTo>
                  <a:pt x="3661880" y="3401568"/>
                </a:lnTo>
                <a:lnTo>
                  <a:pt x="0" y="3401568"/>
                </a:lnTo>
                <a:lnTo>
                  <a:pt x="104462" y="3186501"/>
                </a:lnTo>
                <a:cubicBezTo>
                  <a:pt x="492537" y="2345513"/>
                  <a:pt x="732594" y="1346092"/>
                  <a:pt x="769909" y="268359"/>
                </a:cubicBezTo>
                <a:close/>
              </a:path>
            </a:pathLst>
          </a:custGeom>
        </p:spPr>
      </p:pic>
      <p:pic>
        <p:nvPicPr>
          <p:cNvPr id="5" name="Picture 4" descr="A few young boys looking through magnifying glass&#10;&#10;Description automatically generated">
            <a:extLst>
              <a:ext uri="{FF2B5EF4-FFF2-40B4-BE49-F238E27FC236}">
                <a16:creationId xmlns:a16="http://schemas.microsoft.com/office/drawing/2014/main" id="{E7BF75D1-A3E2-59E3-8B09-C8BB289C29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68353" y="3456432"/>
            <a:ext cx="4064598" cy="3401568"/>
          </a:xfrm>
          <a:custGeom>
            <a:avLst/>
            <a:gdLst/>
            <a:ahLst/>
            <a:cxnLst/>
            <a:rect l="l" t="t" r="r" b="b"/>
            <a:pathLst>
              <a:path w="4064598" h="3401568">
                <a:moveTo>
                  <a:pt x="749132" y="0"/>
                </a:moveTo>
                <a:lnTo>
                  <a:pt x="4064598" y="0"/>
                </a:lnTo>
                <a:lnTo>
                  <a:pt x="4059963" y="268360"/>
                </a:lnTo>
                <a:cubicBezTo>
                  <a:pt x="4022649" y="1346093"/>
                  <a:pt x="3782591" y="2345514"/>
                  <a:pt x="3394516" y="3186502"/>
                </a:cubicBezTo>
                <a:lnTo>
                  <a:pt x="3290055" y="3401568"/>
                </a:lnTo>
                <a:lnTo>
                  <a:pt x="0" y="3401568"/>
                </a:lnTo>
                <a:lnTo>
                  <a:pt x="79008" y="3238906"/>
                </a:lnTo>
                <a:cubicBezTo>
                  <a:pt x="502362" y="2321466"/>
                  <a:pt x="749563" y="1215476"/>
                  <a:pt x="749563" y="24956"/>
                </a:cubicBezTo>
                <a:close/>
              </a:path>
            </a:pathLst>
          </a:custGeom>
        </p:spPr>
      </p:pic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398DFB7A-5FB9-4FBB-8BD1-0DBC6A365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32965" cy="6858000"/>
          </a:xfrm>
          <a:custGeom>
            <a:avLst/>
            <a:gdLst>
              <a:gd name="connsiteX0" fmla="*/ 0 w 5932965"/>
              <a:gd name="connsiteY0" fmla="*/ 0 h 6858000"/>
              <a:gd name="connsiteX1" fmla="*/ 5140363 w 5932965"/>
              <a:gd name="connsiteY1" fmla="*/ 0 h 6858000"/>
              <a:gd name="connsiteX2" fmla="*/ 5152943 w 5932965"/>
              <a:gd name="connsiteY2" fmla="*/ 23550 h 6858000"/>
              <a:gd name="connsiteX3" fmla="*/ 5932965 w 5932965"/>
              <a:gd name="connsiteY3" fmla="*/ 3479505 h 6858000"/>
              <a:gd name="connsiteX4" fmla="*/ 5262410 w 5932965"/>
              <a:gd name="connsiteY4" fmla="*/ 6708999 h 6858000"/>
              <a:gd name="connsiteX5" fmla="*/ 5190385 w 5932965"/>
              <a:gd name="connsiteY5" fmla="*/ 6858000 h 6858000"/>
              <a:gd name="connsiteX6" fmla="*/ 0 w 593296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32965" h="6858000">
                <a:moveTo>
                  <a:pt x="0" y="0"/>
                </a:moveTo>
                <a:lnTo>
                  <a:pt x="5140363" y="0"/>
                </a:lnTo>
                <a:lnTo>
                  <a:pt x="5152943" y="23550"/>
                </a:lnTo>
                <a:cubicBezTo>
                  <a:pt x="5642847" y="987256"/>
                  <a:pt x="5932965" y="2183538"/>
                  <a:pt x="5932965" y="3479505"/>
                </a:cubicBezTo>
                <a:cubicBezTo>
                  <a:pt x="5932965" y="4675783"/>
                  <a:pt x="5685764" y="5787121"/>
                  <a:pt x="5262410" y="6708999"/>
                </a:cubicBezTo>
                <a:lnTo>
                  <a:pt x="519038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" name="Freeform: Shape 19">
            <a:extLst>
              <a:ext uri="{FF2B5EF4-FFF2-40B4-BE49-F238E27FC236}">
                <a16:creationId xmlns:a16="http://schemas.microsoft.com/office/drawing/2014/main" id="{357E4EC5-5150-4D8A-B97F-668E90752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22333" cy="6858000"/>
          </a:xfrm>
          <a:custGeom>
            <a:avLst/>
            <a:gdLst>
              <a:gd name="connsiteX0" fmla="*/ 0 w 5922333"/>
              <a:gd name="connsiteY0" fmla="*/ 0 h 6858000"/>
              <a:gd name="connsiteX1" fmla="*/ 5129731 w 5922333"/>
              <a:gd name="connsiteY1" fmla="*/ 0 h 6858000"/>
              <a:gd name="connsiteX2" fmla="*/ 5142311 w 5922333"/>
              <a:gd name="connsiteY2" fmla="*/ 23550 h 6858000"/>
              <a:gd name="connsiteX3" fmla="*/ 5922333 w 5922333"/>
              <a:gd name="connsiteY3" fmla="*/ 3479505 h 6858000"/>
              <a:gd name="connsiteX4" fmla="*/ 5251778 w 5922333"/>
              <a:gd name="connsiteY4" fmla="*/ 6708999 h 6858000"/>
              <a:gd name="connsiteX5" fmla="*/ 5179753 w 5922333"/>
              <a:gd name="connsiteY5" fmla="*/ 6858000 h 6858000"/>
              <a:gd name="connsiteX6" fmla="*/ 0 w 592233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2333" h="6858000">
                <a:moveTo>
                  <a:pt x="0" y="0"/>
                </a:moveTo>
                <a:lnTo>
                  <a:pt x="5129731" y="0"/>
                </a:lnTo>
                <a:lnTo>
                  <a:pt x="5142311" y="23550"/>
                </a:lnTo>
                <a:cubicBezTo>
                  <a:pt x="5632215" y="987256"/>
                  <a:pt x="5922333" y="2183538"/>
                  <a:pt x="5922333" y="3479505"/>
                </a:cubicBezTo>
                <a:cubicBezTo>
                  <a:pt x="5922333" y="4675783"/>
                  <a:pt x="5675132" y="5787121"/>
                  <a:pt x="5251778" y="6708999"/>
                </a:cubicBezTo>
                <a:lnTo>
                  <a:pt x="5179753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0E81F6-2E1B-5184-A100-0A227480B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5800"/>
            <a:ext cx="4922338" cy="1325563"/>
          </a:xfrm>
        </p:spPr>
        <p:txBody>
          <a:bodyPr>
            <a:normAutofit/>
          </a:bodyPr>
          <a:lstStyle/>
          <a:p>
            <a:r>
              <a:rPr lang="en-US" sz="3400"/>
              <a:t>UC Davis Outreach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C818ED5-2F56-4171-9445-3AA4F4462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E74FCE8-866C-4AFA-B45C-FACE2A609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1" y="2089941"/>
            <a:ext cx="4970439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BA81BA-5B2C-438F-9E57-73801878D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514600"/>
            <a:ext cx="4922338" cy="3666744"/>
          </a:xfrm>
        </p:spPr>
        <p:txBody>
          <a:bodyPr>
            <a:normAutofit/>
          </a:bodyPr>
          <a:lstStyle/>
          <a:p>
            <a:r>
              <a:rPr lang="en-US" sz="2000">
                <a:latin typeface="inherit"/>
              </a:rPr>
              <a:t>F</a:t>
            </a:r>
            <a:r>
              <a:rPr lang="en-US" sz="2000" b="0" i="0" u="none" strike="noStrike">
                <a:effectLst/>
                <a:latin typeface="inherit"/>
              </a:rPr>
              <a:t>arm &amp; garden field days at the Student Farm for nearly 1,900 elementary school students, Kindergarten to 6th grade (ages 5-12). </a:t>
            </a:r>
          </a:p>
          <a:p>
            <a:r>
              <a:rPr lang="en-US" sz="2000">
                <a:latin typeface="inherit"/>
              </a:rPr>
              <a:t>Students learn the science of trial evaluation, selection and tasting. </a:t>
            </a:r>
          </a:p>
          <a:p>
            <a:r>
              <a:rPr lang="en-US" sz="2000" b="0" i="0" u="none" strike="noStrike">
                <a:effectLst/>
                <a:latin typeface="inherit"/>
              </a:rPr>
              <a:t>Garden </a:t>
            </a:r>
            <a:r>
              <a:rPr lang="en-US" sz="2000">
                <a:latin typeface="inherit"/>
              </a:rPr>
              <a:t>”taco” – kids eating vegetables and talk about how each color acts like a superhero to give their bodies special powers. </a:t>
            </a:r>
            <a:endParaRPr lang="en-US" sz="2000" b="0" i="0" u="none" strike="noStrike">
              <a:effectLst/>
              <a:latin typeface="inherit"/>
            </a:endParaRPr>
          </a:p>
          <a:p>
            <a:endParaRPr lang="en-US" sz="2000"/>
          </a:p>
        </p:txBody>
      </p:sp>
      <p:pic>
        <p:nvPicPr>
          <p:cNvPr id="7" name="Picture 6" descr="A group of children in a garden&#10;&#10;Description automatically generated">
            <a:extLst>
              <a:ext uri="{FF2B5EF4-FFF2-40B4-BE49-F238E27FC236}">
                <a16:creationId xmlns:a16="http://schemas.microsoft.com/office/drawing/2014/main" id="{FFA7C493-03B0-C330-5223-F2E159A7C94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8529321" y="10"/>
            <a:ext cx="3662680" cy="3401558"/>
          </a:xfrm>
          <a:custGeom>
            <a:avLst/>
            <a:gdLst/>
            <a:ahLst/>
            <a:cxnLst/>
            <a:rect l="l" t="t" r="r" b="b"/>
            <a:pathLst>
              <a:path w="3662680" h="3401568">
                <a:moveTo>
                  <a:pt x="0" y="0"/>
                </a:moveTo>
                <a:lnTo>
                  <a:pt x="3662680" y="0"/>
                </a:lnTo>
                <a:lnTo>
                  <a:pt x="3662680" y="3401568"/>
                </a:lnTo>
                <a:lnTo>
                  <a:pt x="774527" y="3401568"/>
                </a:lnTo>
                <a:lnTo>
                  <a:pt x="769892" y="3133175"/>
                </a:lnTo>
                <a:cubicBezTo>
                  <a:pt x="732577" y="2055441"/>
                  <a:pt x="492520" y="1056020"/>
                  <a:pt x="104445" y="21503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51119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F93924A-10DF-4647-8C7A-115C017577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42A299-2AAB-BFF2-5746-18CA207C1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1550" y="365125"/>
            <a:ext cx="4802249" cy="2412882"/>
          </a:xfrm>
        </p:spPr>
        <p:txBody>
          <a:bodyPr anchor="b">
            <a:normAutofit/>
          </a:bodyPr>
          <a:lstStyle/>
          <a:p>
            <a:r>
              <a:rPr lang="en-US" sz="4000" b="1" dirty="0"/>
              <a:t>El Centro Winter Nursery</a:t>
            </a:r>
          </a:p>
        </p:txBody>
      </p:sp>
      <p:pic>
        <p:nvPicPr>
          <p:cNvPr id="8" name="Picture 7" descr="Two people standing in a field of carrots&#10;&#10;Description automatically generated">
            <a:extLst>
              <a:ext uri="{FF2B5EF4-FFF2-40B4-BE49-F238E27FC236}">
                <a16:creationId xmlns:a16="http://schemas.microsoft.com/office/drawing/2014/main" id="{BA32C133-5332-E907-5BC3-84231ABF1E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"/>
          <a:stretch/>
        </p:blipFill>
        <p:spPr>
          <a:xfrm rot="5400000">
            <a:off x="-444634" y="444633"/>
            <a:ext cx="3892390" cy="3003123"/>
          </a:xfrm>
          <a:prstGeom prst="rect">
            <a:avLst/>
          </a:prstGeom>
        </p:spPr>
      </p:pic>
      <p:pic>
        <p:nvPicPr>
          <p:cNvPr id="6" name="Picture 5" descr="IMG_7292.jpg">
            <a:extLst>
              <a:ext uri="{FF2B5EF4-FFF2-40B4-BE49-F238E27FC236}">
                <a16:creationId xmlns:a16="http://schemas.microsoft.com/office/drawing/2014/main" id="{850C45D0-8117-D762-FA05-9B18E523DF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"/>
          <a:stretch/>
        </p:blipFill>
        <p:spPr>
          <a:xfrm>
            <a:off x="3180257" y="10"/>
            <a:ext cx="3016307" cy="2785935"/>
          </a:xfrm>
          <a:prstGeom prst="rect">
            <a:avLst/>
          </a:prstGeom>
        </p:spPr>
      </p:pic>
      <p:pic>
        <p:nvPicPr>
          <p:cNvPr id="4" name="Picture 3" descr="IMG_7311.jpg">
            <a:extLst>
              <a:ext uri="{FF2B5EF4-FFF2-40B4-BE49-F238E27FC236}">
                <a16:creationId xmlns:a16="http://schemas.microsoft.com/office/drawing/2014/main" id="{078D4713-30B7-5C52-8E0E-FCE0700D325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4079988"/>
            <a:ext cx="3003123" cy="2778013"/>
          </a:xfrm>
          <a:prstGeom prst="rect">
            <a:avLst/>
          </a:prstGeom>
        </p:spPr>
      </p:pic>
      <p:pic>
        <p:nvPicPr>
          <p:cNvPr id="5" name="Picture 4" descr="IMG_7273.jpg">
            <a:extLst>
              <a:ext uri="{FF2B5EF4-FFF2-40B4-BE49-F238E27FC236}">
                <a16:creationId xmlns:a16="http://schemas.microsoft.com/office/drawing/2014/main" id="{1D33E761-D23C-52B7-BD8D-9979DFA7F3F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3180257" y="2957665"/>
            <a:ext cx="3016307" cy="390033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876120-C9B6-30BC-CA23-74409423B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1550" y="2957665"/>
            <a:ext cx="4802249" cy="3178562"/>
          </a:xfrm>
        </p:spPr>
        <p:txBody>
          <a:bodyPr>
            <a:normAutofit/>
          </a:bodyPr>
          <a:lstStyle/>
          <a:p>
            <a:r>
              <a:rPr lang="en-US" sz="2400" dirty="0"/>
              <a:t>Industry Trial – call for seed Sept/Oct, field day March</a:t>
            </a:r>
          </a:p>
          <a:p>
            <a:r>
              <a:rPr lang="en-US" sz="2400" dirty="0"/>
              <a:t>Winter breeding nursery screening and selection</a:t>
            </a:r>
          </a:p>
          <a:p>
            <a:r>
              <a:rPr lang="en-US" sz="2400" dirty="0"/>
              <a:t>Grin </a:t>
            </a:r>
            <a:r>
              <a:rPr lang="en-US" sz="2400" dirty="0" err="1"/>
              <a:t>Growout</a:t>
            </a:r>
            <a:r>
              <a:rPr lang="en-US" sz="2400" dirty="0"/>
              <a:t> (2022-2023)  </a:t>
            </a:r>
          </a:p>
        </p:txBody>
      </p:sp>
    </p:spTree>
    <p:extLst>
      <p:ext uri="{BB962C8B-B14F-4D97-AF65-F5344CB8AC3E}">
        <p14:creationId xmlns:p14="http://schemas.microsoft.com/office/powerpoint/2010/main" val="1297194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3F5877B-98C7-49DD-83AB-0F6F57CB6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IMG_1567.jpg">
            <a:extLst>
              <a:ext uri="{FF2B5EF4-FFF2-40B4-BE49-F238E27FC236}">
                <a16:creationId xmlns:a16="http://schemas.microsoft.com/office/drawing/2014/main" id="{E025148C-622B-3DFA-49AA-C2C2083A9E8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64078" y="-18"/>
            <a:ext cx="4827922" cy="6857999"/>
          </a:xfrm>
          <a:custGeom>
            <a:avLst/>
            <a:gdLst/>
            <a:ahLst/>
            <a:cxnLst/>
            <a:rect l="l" t="t" r="r" b="b"/>
            <a:pathLst>
              <a:path w="4827922" h="6858000">
                <a:moveTo>
                  <a:pt x="4441" y="0"/>
                </a:moveTo>
                <a:lnTo>
                  <a:pt x="4827922" y="0"/>
                </a:lnTo>
                <a:lnTo>
                  <a:pt x="4827922" y="6858000"/>
                </a:lnTo>
                <a:lnTo>
                  <a:pt x="0" y="6858000"/>
                </a:lnTo>
                <a:lnTo>
                  <a:pt x="106674" y="6638378"/>
                </a:lnTo>
                <a:cubicBezTo>
                  <a:pt x="530028" y="5720938"/>
                  <a:pt x="777229" y="4614948"/>
                  <a:pt x="777229" y="3424428"/>
                </a:cubicBezTo>
                <a:cubicBezTo>
                  <a:pt x="777229" y="2233909"/>
                  <a:pt x="530028" y="1127919"/>
                  <a:pt x="106674" y="210478"/>
                </a:cubicBezTo>
                <a:close/>
              </a:path>
            </a:pathLst>
          </a:custGeom>
        </p:spPr>
      </p:pic>
      <p:pic>
        <p:nvPicPr>
          <p:cNvPr id="8" name="Picture 7" descr="IMG_1172.jpg">
            <a:extLst>
              <a:ext uri="{FF2B5EF4-FFF2-40B4-BE49-F238E27FC236}">
                <a16:creationId xmlns:a16="http://schemas.microsoft.com/office/drawing/2014/main" id="{E15195BE-0C55-B388-3B20-1504E957A66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19360" y="18"/>
            <a:ext cx="4966290" cy="6857999"/>
          </a:xfrm>
          <a:custGeom>
            <a:avLst/>
            <a:gdLst/>
            <a:ahLst/>
            <a:cxnLst/>
            <a:rect l="l" t="t" r="r" b="b"/>
            <a:pathLst>
              <a:path w="4966290" h="6857999">
                <a:moveTo>
                  <a:pt x="0" y="0"/>
                </a:moveTo>
                <a:lnTo>
                  <a:pt x="4188230" y="0"/>
                </a:lnTo>
                <a:lnTo>
                  <a:pt x="4295735" y="210478"/>
                </a:lnTo>
                <a:cubicBezTo>
                  <a:pt x="4719089" y="1127919"/>
                  <a:pt x="4966290" y="2233909"/>
                  <a:pt x="4966290" y="3424428"/>
                </a:cubicBezTo>
                <a:cubicBezTo>
                  <a:pt x="4966290" y="4614948"/>
                  <a:pt x="4719089" y="5720938"/>
                  <a:pt x="4295735" y="6638378"/>
                </a:cubicBezTo>
                <a:lnTo>
                  <a:pt x="4183560" y="6857999"/>
                </a:lnTo>
                <a:lnTo>
                  <a:pt x="53039" y="6857999"/>
                </a:lnTo>
                <a:lnTo>
                  <a:pt x="132047" y="6695338"/>
                </a:lnTo>
                <a:cubicBezTo>
                  <a:pt x="555401" y="5777898"/>
                  <a:pt x="802602" y="4671908"/>
                  <a:pt x="802602" y="3481388"/>
                </a:cubicBezTo>
                <a:cubicBezTo>
                  <a:pt x="802602" y="2191659"/>
                  <a:pt x="512484" y="1001134"/>
                  <a:pt x="22579" y="42066"/>
                </a:cubicBezTo>
                <a:close/>
              </a:path>
            </a:pathLst>
          </a:custGeom>
        </p:spPr>
      </p:pic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4EA91930-66BC-4C41-B4F5-C31EB216F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6313CF8F-B436-401E-9575-DE0F8E8B5B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FB4732-1885-9BAC-AEE3-00144511E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1038"/>
            <a:ext cx="2804504" cy="1325563"/>
          </a:xfrm>
        </p:spPr>
        <p:txBody>
          <a:bodyPr anchor="ctr">
            <a:normAutofit/>
          </a:bodyPr>
          <a:lstStyle/>
          <a:p>
            <a:r>
              <a:rPr lang="en-US" sz="2800" b="1"/>
              <a:t>Organic Seed Alliance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A38CFE9-C30A-4551-ACCB-D5808FBC39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7EF550F-47CE-4FB2-9DAC-12AD835C8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D9D5D-DB9A-F1F0-8F53-C34E57AB42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258171"/>
            <a:ext cx="2804504" cy="3918792"/>
          </a:xfrm>
        </p:spPr>
        <p:txBody>
          <a:bodyPr>
            <a:normAutofit/>
          </a:bodyPr>
          <a:lstStyle/>
          <a:p>
            <a:r>
              <a:rPr lang="en-US" sz="2000" dirty="0"/>
              <a:t>Organic Industry Outreach/Promotion</a:t>
            </a:r>
          </a:p>
          <a:p>
            <a:r>
              <a:rPr lang="en-US" sz="2000" dirty="0"/>
              <a:t>Variety Release Collaboration</a:t>
            </a:r>
          </a:p>
          <a:p>
            <a:r>
              <a:rPr lang="en-US" sz="2000" dirty="0"/>
              <a:t>Organic Trials - Farmer Field Days (Research farm W. WA)</a:t>
            </a:r>
          </a:p>
          <a:p>
            <a:r>
              <a:rPr lang="en-US" sz="2000" dirty="0"/>
              <a:t>Culinary Breeding Network Variety Showcase</a:t>
            </a:r>
          </a:p>
        </p:txBody>
      </p:sp>
    </p:spTree>
    <p:extLst>
      <p:ext uri="{BB962C8B-B14F-4D97-AF65-F5344CB8AC3E}">
        <p14:creationId xmlns:p14="http://schemas.microsoft.com/office/powerpoint/2010/main" val="3776774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B8790-2257-ED50-B8DF-6FD52548D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323514"/>
            <a:ext cx="1168298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/>
              <a:t>Culinary Breeding Network &amp; Seed To Kitchen Collaborative   </a:t>
            </a:r>
            <a:br>
              <a:rPr lang="en-US" sz="4000" b="1" dirty="0"/>
            </a:br>
            <a:r>
              <a:rPr lang="en-US" sz="4000" b="1" dirty="0"/>
              <a:t>Variety Showcases</a:t>
            </a:r>
            <a:br>
              <a:rPr lang="en-US" sz="4000" b="1" dirty="0"/>
            </a:br>
            <a:r>
              <a:rPr lang="en-US" sz="4000" b="1" dirty="0"/>
              <a:t>September 8</a:t>
            </a:r>
            <a:r>
              <a:rPr lang="en-US" sz="4000" b="1" baseline="30000" dirty="0"/>
              <a:t>th</a:t>
            </a:r>
            <a:r>
              <a:rPr lang="en-US" sz="4000" b="1" dirty="0"/>
              <a:t> - Portland, Oregon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466505-D66C-2F70-0C0D-7998F3B6D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200" y="3975602"/>
            <a:ext cx="4114800" cy="2868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BN.jpg">
            <a:extLst>
              <a:ext uri="{FF2B5EF4-FFF2-40B4-BE49-F238E27FC236}">
                <a16:creationId xmlns:a16="http://schemas.microsoft.com/office/drawing/2014/main" id="{F664B2FB-F5E1-36B8-67E2-260B19D381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66275" y="1111289"/>
            <a:ext cx="1925725" cy="2864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CBN Carrots.pdf">
            <a:extLst>
              <a:ext uri="{FF2B5EF4-FFF2-40B4-BE49-F238E27FC236}">
                <a16:creationId xmlns:a16="http://schemas.microsoft.com/office/drawing/2014/main" id="{7AB23E45-CF89-7D8A-7F32-E794C353205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5019" y="1831698"/>
            <a:ext cx="4003190" cy="5180598"/>
          </a:xfrm>
          <a:prstGeom prst="rect">
            <a:avLst/>
          </a:prstGeom>
        </p:spPr>
      </p:pic>
      <p:pic>
        <p:nvPicPr>
          <p:cNvPr id="7" name="Picture 6" descr="IMG_0509.jpg">
            <a:extLst>
              <a:ext uri="{FF2B5EF4-FFF2-40B4-BE49-F238E27FC236}">
                <a16:creationId xmlns:a16="http://schemas.microsoft.com/office/drawing/2014/main" id="{628FA34B-2373-1A7E-7610-7EF8CCE3B75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4801" y="2432953"/>
            <a:ext cx="4059922" cy="405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0183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347</Words>
  <Application>Microsoft Macintosh PowerPoint</Application>
  <PresentationFormat>Widescreen</PresentationFormat>
  <Paragraphs>49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inherit</vt:lpstr>
      <vt:lpstr>Office Theme</vt:lpstr>
      <vt:lpstr>Outreach and Extension </vt:lpstr>
      <vt:lpstr>CarrotOmics</vt:lpstr>
      <vt:lpstr>Farmer/ Industry Field Days</vt:lpstr>
      <vt:lpstr>Research and Extension- UCCE Kern </vt:lpstr>
      <vt:lpstr>PowerPoint Presentation</vt:lpstr>
      <vt:lpstr>UC Davis Outreach</vt:lpstr>
      <vt:lpstr>El Centro Winter Nursery</vt:lpstr>
      <vt:lpstr>Organic Seed Alliance</vt:lpstr>
      <vt:lpstr>Culinary Breeding Network &amp; Seed To Kitchen Collaborative    Variety Showcases September 8th - Portland, Oregon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Jaspreet Sidhu</dc:creator>
  <cp:lastModifiedBy>Micaela Colley</cp:lastModifiedBy>
  <cp:revision>14</cp:revision>
  <dcterms:created xsi:type="dcterms:W3CDTF">2023-12-11T19:10:59Z</dcterms:created>
  <dcterms:modified xsi:type="dcterms:W3CDTF">2024-07-08T16:59:50Z</dcterms:modified>
</cp:coreProperties>
</file>