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68" r:id="rId3"/>
    <p:sldId id="332" r:id="rId4"/>
    <p:sldId id="262" r:id="rId5"/>
    <p:sldId id="333" r:id="rId6"/>
    <p:sldId id="260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4F4CA3-83C2-4A4E-B029-C3E8C0A09F3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BFD9E4-5048-4B62-A1CF-F4CBA499D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504825"/>
            <a:ext cx="7789333" cy="1938338"/>
          </a:xfrm>
        </p:spPr>
        <p:txBody>
          <a:bodyPr>
            <a:normAutofit/>
          </a:bodyPr>
          <a:lstStyle/>
          <a:p>
            <a:r>
              <a:rPr lang="en-US" altLang="en-US" b="1" dirty="0"/>
              <a:t>Drought Tolerance </a:t>
            </a:r>
            <a:br>
              <a:rPr lang="en-US" altLang="en-US" b="1" dirty="0"/>
            </a:br>
            <a:r>
              <a:rPr lang="en-US" altLang="en-US" sz="3200" b="1" dirty="0"/>
              <a:t>Carrot SCRI Project</a:t>
            </a:r>
            <a:br>
              <a:rPr lang="en-US" altLang="en-US" sz="3200" b="1" dirty="0"/>
            </a:br>
            <a:r>
              <a:rPr lang="en-US" altLang="en-US" sz="3200" b="1" dirty="0"/>
              <a:t>SCRI I Progress &amp; SCRI II Plans</a:t>
            </a:r>
            <a:endParaRPr lang="en-US" alt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4356" y="3290888"/>
            <a:ext cx="6873523" cy="2362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Phil Simon &amp; Allen Van </a:t>
            </a:r>
            <a:r>
              <a:rPr lang="en-US" altLang="en-US" sz="2400" dirty="0" err="1">
                <a:solidFill>
                  <a:srgbClr val="C00000"/>
                </a:solidFill>
              </a:rPr>
              <a:t>Deynze</a:t>
            </a:r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>
                <a:solidFill>
                  <a:srgbClr val="C00000"/>
                </a:solidFill>
              </a:rPr>
              <a:t>USDA-ARS/Univ. Wisconsin  &amp; Univ. California - Davis</a:t>
            </a:r>
          </a:p>
          <a:p>
            <a:pPr eaLnBrk="1" hangingPunct="1"/>
            <a:endParaRPr lang="en-US" altLang="en-US" sz="2400" dirty="0">
              <a:solidFill>
                <a:srgbClr val="C0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C0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drought on carrot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Irrigation water availability is increasingly more limited and expensive</a:t>
            </a:r>
          </a:p>
          <a:p>
            <a:r>
              <a:rPr lang="en-US" dirty="0"/>
              <a:t>Drought consequences</a:t>
            </a:r>
          </a:p>
          <a:p>
            <a:pPr lvl="1"/>
            <a:r>
              <a:rPr lang="en-US" dirty="0"/>
              <a:t>Reduced plant growth</a:t>
            </a:r>
          </a:p>
          <a:p>
            <a:pPr lvl="1"/>
            <a:r>
              <a:rPr lang="en-US"/>
              <a:t>Reduced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8E285-E223-04FA-1354-80EEED1C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3282"/>
            <a:ext cx="5796316" cy="51261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94E721-0E1D-F035-3C65-D6DFD363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Seven days without (top row) and with (bottom row) irrigation for 3 carrot PIs</a:t>
            </a:r>
          </a:p>
        </p:txBody>
      </p:sp>
    </p:spTree>
    <p:extLst>
      <p:ext uri="{BB962C8B-B14F-4D97-AF65-F5344CB8AC3E}">
        <p14:creationId xmlns:p14="http://schemas.microsoft.com/office/powerpoint/2010/main" val="401229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3284" y="90846"/>
            <a:ext cx="7513323" cy="6336985"/>
            <a:chOff x="8229600" y="27889200"/>
            <a:chExt cx="7792406" cy="6800956"/>
          </a:xfrm>
        </p:grpSpPr>
        <p:grpSp>
          <p:nvGrpSpPr>
            <p:cNvPr id="9" name="Group 8"/>
            <p:cNvGrpSpPr/>
            <p:nvPr/>
          </p:nvGrpSpPr>
          <p:grpSpPr>
            <a:xfrm>
              <a:off x="13639801" y="28422600"/>
              <a:ext cx="2103121" cy="1828800"/>
              <a:chOff x="1143000" y="31345257"/>
              <a:chExt cx="2927350" cy="253668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168272" y="32613600"/>
                <a:ext cx="1463675" cy="126834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PI-9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43000" y="31677114"/>
                <a:ext cx="1463675" cy="126834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PI-7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606675" y="31345257"/>
                <a:ext cx="1463675" cy="12683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ElitePI-8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099642" y="28422600"/>
              <a:ext cx="2103121" cy="1828800"/>
              <a:chOff x="4692650" y="31497657"/>
              <a:chExt cx="2927350" cy="253668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717922" y="32766000"/>
                <a:ext cx="1463675" cy="126834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PI-6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92650" y="31829514"/>
                <a:ext cx="1463675" cy="1268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PI-4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156325" y="31497657"/>
                <a:ext cx="1463675" cy="12683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534403" y="28422600"/>
              <a:ext cx="2103121" cy="1828800"/>
              <a:chOff x="7740650" y="31650057"/>
              <a:chExt cx="2927350" cy="253668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765922" y="32918400"/>
                <a:ext cx="1463675" cy="126834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40650" y="31981914"/>
                <a:ext cx="1463675" cy="12683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PI-1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204325" y="31650057"/>
                <a:ext cx="1463675" cy="126834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10600" y="2789938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1 – BP 1</a:t>
              </a: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112014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2 – BP 2</a:t>
              </a: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137160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3 – BP 3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761603" y="30403801"/>
              <a:ext cx="658997" cy="170345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9525000" y="30708599"/>
              <a:ext cx="5083260" cy="891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Combine Breeding Pools over multiple years of evaluation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10890614" y="32156399"/>
              <a:ext cx="2913779" cy="4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Years 4-5 evaluations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895097" y="33223200"/>
              <a:ext cx="2288715" cy="8905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Alternaria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resistance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436816" y="33223200"/>
              <a:ext cx="2288715" cy="8905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Objective 1 traits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3454205" y="33223200"/>
              <a:ext cx="2288715" cy="8905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Flavor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450542" y="32673919"/>
              <a:ext cx="1588912" cy="5492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29193" y="32673919"/>
              <a:ext cx="1510607" cy="544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084324" y="32673919"/>
              <a:ext cx="0" cy="4527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6"/>
            <p:cNvSpPr txBox="1"/>
            <p:nvPr/>
          </p:nvSpPr>
          <p:spPr>
            <a:xfrm>
              <a:off x="8229600" y="34194690"/>
              <a:ext cx="7792406" cy="4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Breeding pool development and evaluation strategy 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9462782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6" name="TextBox 81"/>
            <p:cNvSpPr txBox="1"/>
            <p:nvPr/>
          </p:nvSpPr>
          <p:spPr>
            <a:xfrm>
              <a:off x="12062820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14581768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97516" y="5521396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9717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7D49-FFC3-D5D8-284A-993EAF12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4514-0E8E-C0D7-A38E-14E2D17D6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700 PIs evaluated by Phil Roberts in the field and greenhouse</a:t>
            </a:r>
          </a:p>
          <a:p>
            <a:pPr>
              <a:defRPr/>
            </a:pPr>
            <a:r>
              <a:rPr lang="en-US" dirty="0"/>
              <a:t>199 PIs evaluated in greenhouse by Phil Simon</a:t>
            </a:r>
          </a:p>
          <a:p>
            <a:pPr lvl="1">
              <a:defRPr/>
            </a:pPr>
            <a:r>
              <a:rPr lang="en-US" dirty="0"/>
              <a:t>Wilting severity, </a:t>
            </a:r>
            <a:r>
              <a:rPr lang="en-GB" dirty="0"/>
              <a:t>c</a:t>
            </a:r>
            <a:r>
              <a:rPr lang="en-GB" sz="2800" dirty="0"/>
              <a:t>hlorophyll &amp; flavonoid content, </a:t>
            </a:r>
            <a:r>
              <a:rPr lang="en-GB" dirty="0"/>
              <a:t>g</a:t>
            </a:r>
            <a:r>
              <a:rPr lang="en-GB" sz="2800" dirty="0"/>
              <a:t>as exchange for stomatal conductance, photosynthesis and water use efficiency </a:t>
            </a:r>
          </a:p>
          <a:p>
            <a:pPr lvl="1">
              <a:defRPr/>
            </a:pPr>
            <a:r>
              <a:rPr lang="en-GB" sz="2800" dirty="0"/>
              <a:t>Recovery after 7 days without water</a:t>
            </a:r>
          </a:p>
          <a:p>
            <a:pPr lvl="1">
              <a:defRPr/>
            </a:pPr>
            <a:r>
              <a:rPr lang="en-US" dirty="0"/>
              <a:t>Root weight, pigment content</a:t>
            </a:r>
          </a:p>
          <a:p>
            <a:pPr lvl="1">
              <a:defRPr/>
            </a:pPr>
            <a:r>
              <a:rPr lang="en-US" dirty="0"/>
              <a:t>Transcriptome in a subset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59F7A-CF96-7E47-D3C4-DCEE59A3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2133599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Evaluate mapping </a:t>
            </a:r>
            <a:r>
              <a:rPr lang="en-US" sz="2800" dirty="0" err="1"/>
              <a:t>pop’ns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Incorporate markers into breeding platform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Advance &amp; release breeding pools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Compare greenhouse and </a:t>
            </a:r>
            <a:r>
              <a:rPr lang="en-US"/>
              <a:t>field performance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GS to predict breeding values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B91AC-EC47-51E5-7344-C91548F7890D}"/>
              </a:ext>
            </a:extLst>
          </p:cNvPr>
          <p:cNvSpPr txBox="1"/>
          <p:nvPr/>
        </p:nvSpPr>
        <p:spPr>
          <a:xfrm>
            <a:off x="5257800" y="167640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Carrot SCRI 2022-2026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284D3-C82B-ECDF-A8FD-43AE7BB901C1}"/>
              </a:ext>
            </a:extLst>
          </p:cNvPr>
          <p:cNvSpPr txBox="1"/>
          <p:nvPr/>
        </p:nvSpPr>
        <p:spPr>
          <a:xfrm>
            <a:off x="819150" y="1688977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1800" b="1" i="1" dirty="0"/>
              <a:t>Carrot SCRI 2016-2021</a:t>
            </a:r>
          </a:p>
        </p:txBody>
      </p:sp>
    </p:spTree>
    <p:extLst>
      <p:ext uri="{BB962C8B-B14F-4D97-AF65-F5344CB8AC3E}">
        <p14:creationId xmlns:p14="http://schemas.microsoft.com/office/powerpoint/2010/main" val="18169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1981200" y="196851"/>
            <a:ext cx="4991051" cy="58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214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Drought Tolerance  Carrot SCRI Project SCRI I Progress &amp; SCRI II Plans</vt:lpstr>
      <vt:lpstr>Impact of drought on carrot production</vt:lpstr>
      <vt:lpstr>Seven days without (top row) and with (bottom row) irrigation for 3 carrot PIs</vt:lpstr>
      <vt:lpstr>PowerPoint Presentation</vt:lpstr>
      <vt:lpstr>Drought Tolerance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31</cp:revision>
  <cp:lastPrinted>2023-12-13T15:05:52Z</cp:lastPrinted>
  <dcterms:created xsi:type="dcterms:W3CDTF">2017-03-15T03:55:59Z</dcterms:created>
  <dcterms:modified xsi:type="dcterms:W3CDTF">2023-12-13T15:26:14Z</dcterms:modified>
</cp:coreProperties>
</file>