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8" r:id="rId3"/>
    <p:sldId id="270" r:id="rId4"/>
    <p:sldId id="266" r:id="rId5"/>
    <p:sldId id="261" r:id="rId6"/>
    <p:sldId id="262" r:id="rId7"/>
    <p:sldId id="272" r:id="rId8"/>
    <p:sldId id="271" r:id="rId9"/>
    <p:sldId id="260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9D4D-70DA-452F-9296-DC0D0FBEEFE1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504825"/>
            <a:ext cx="7789333" cy="1938338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Alternaria Leaf Blight</a:t>
            </a:r>
            <a:b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90888"/>
            <a:ext cx="8077200" cy="2362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Phil Simon </a:t>
            </a:r>
          </a:p>
          <a:p>
            <a:pPr eaLnBrk="1" hangingPunct="1"/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USDA-ARS Vegetable Crops Research Unit</a:t>
            </a:r>
          </a:p>
          <a:p>
            <a:pPr eaLnBrk="1" hangingPunct="1"/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Department of Plant &amp; Agroecosystem Sciences</a:t>
            </a:r>
          </a:p>
          <a:p>
            <a:pPr eaLnBrk="1" hangingPunct="1"/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University of Wisconsin - Madison</a:t>
            </a:r>
          </a:p>
          <a:p>
            <a:pPr eaLnBrk="1" hangingPunct="1"/>
            <a:endParaRPr lang="en-US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Impact of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Alternaria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Leaf Blight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most devastating and economically significant foliar disease of carrots globally and in the US</a:t>
            </a:r>
          </a:p>
          <a:p>
            <a:r>
              <a:rPr lang="en-US" dirty="0"/>
              <a:t>In areas prone to attack, yield losses with severe infection typically range from 28-74%; 10-40 sprays (</a:t>
            </a:r>
            <a:r>
              <a:rPr lang="en-US" sz="3000" i="1" dirty="0"/>
              <a:t>Ben-Noon et al. 2001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Reduced plant growth</a:t>
            </a:r>
          </a:p>
          <a:p>
            <a:pPr lvl="1"/>
            <a:r>
              <a:rPr lang="en-US" dirty="0"/>
              <a:t>Weak tops reduce yield with mechanical harvest  </a:t>
            </a:r>
          </a:p>
          <a:p>
            <a:r>
              <a:rPr lang="en-US" dirty="0"/>
              <a:t>No complete resistance, sources of partial resistance being characterized in germplasm collection</a:t>
            </a:r>
          </a:p>
        </p:txBody>
      </p:sp>
    </p:spTree>
    <p:extLst>
      <p:ext uri="{BB962C8B-B14F-4D97-AF65-F5344CB8AC3E}">
        <p14:creationId xmlns:p14="http://schemas.microsoft.com/office/powerpoint/2010/main" val="409971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Alternaria Leaf Blight Resistance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701E-711E-7008-55FD-E043A9916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01000" cy="4906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i="1" dirty="0"/>
              <a:t>Carrot SCRI 2016-2021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694 entries  evaluated </a:t>
            </a:r>
            <a:r>
              <a:rPr lang="en-US" sz="2000" u="sng" dirty="0"/>
              <a:t>&gt;</a:t>
            </a:r>
            <a:r>
              <a:rPr lang="en-US" sz="2000" dirty="0"/>
              <a:t> 4 years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Disease scores ranged from 1.7– 5.0 on a 5 point scale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Few scores under 3.0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Breeding pools established</a:t>
            </a:r>
          </a:p>
          <a:p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/>
          <a:stretch/>
        </p:blipFill>
        <p:spPr bwMode="auto">
          <a:xfrm>
            <a:off x="1085569" y="3346365"/>
            <a:ext cx="2953031" cy="303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3"/>
          <a:stretch/>
        </p:blipFill>
        <p:spPr bwMode="auto">
          <a:xfrm>
            <a:off x="5032429" y="3346365"/>
            <a:ext cx="3026002" cy="30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816282"/>
            <a:ext cx="6553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 algn="ctr"/>
            <a:r>
              <a:rPr lang="en-US" b="1" i="1" dirty="0"/>
              <a:t>Scores of 2 (left) and 5 (right) on a 5 point scale </a:t>
            </a:r>
          </a:p>
        </p:txBody>
      </p:sp>
    </p:spTree>
    <p:extLst>
      <p:ext uri="{BB962C8B-B14F-4D97-AF65-F5344CB8AC3E}">
        <p14:creationId xmlns:p14="http://schemas.microsoft.com/office/powerpoint/2010/main" val="329690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Alternaria Leaf Blight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619794"/>
            <a:ext cx="7193280" cy="48307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i="1" dirty="0"/>
              <a:t>Carrot SCRI 2016-2021</a:t>
            </a:r>
          </a:p>
          <a:p>
            <a:pPr>
              <a:defRPr/>
            </a:pPr>
            <a:r>
              <a:rPr lang="en-US" dirty="0"/>
              <a:t>PIs and breeding lines </a:t>
            </a:r>
            <a:r>
              <a:rPr lang="en-US" dirty="0" err="1"/>
              <a:t>phenotyped</a:t>
            </a:r>
            <a:r>
              <a:rPr lang="en-US" dirty="0"/>
              <a:t> in Wisconsin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Tas P, Strandberg J, and Simon PW (submitted 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Pl Path) </a:t>
            </a:r>
          </a:p>
          <a:p>
            <a:pPr>
              <a:defRPr/>
            </a:pPr>
            <a:r>
              <a:rPr lang="en-US" dirty="0"/>
              <a:t>Create biparental mapping populations</a:t>
            </a:r>
          </a:p>
          <a:p>
            <a:pPr>
              <a:defRPr/>
            </a:pPr>
            <a:r>
              <a:rPr lang="en-US" dirty="0"/>
              <a:t>Initiate development of breeding pools</a:t>
            </a:r>
          </a:p>
        </p:txBody>
      </p:sp>
    </p:spTree>
    <p:extLst>
      <p:ext uri="{BB962C8B-B14F-4D97-AF65-F5344CB8AC3E}">
        <p14:creationId xmlns:p14="http://schemas.microsoft.com/office/powerpoint/2010/main" val="263245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The development and evaluation of carrot breeding pools &amp; mapping populations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evaluating PIs and inbreds, elite individuals from diverse genetic sources are used to develop breeding pools </a:t>
            </a:r>
          </a:p>
          <a:p>
            <a:r>
              <a:rPr lang="en-US" dirty="0"/>
              <a:t>Among selected PIs, elite plants are being intermated with plants of like-performance </a:t>
            </a:r>
          </a:p>
          <a:p>
            <a:pPr lvl="1"/>
            <a:r>
              <a:rPr lang="en-US" dirty="0"/>
              <a:t>Breeding pools</a:t>
            </a:r>
          </a:p>
          <a:p>
            <a:r>
              <a:rPr lang="en-US" dirty="0"/>
              <a:t>A subset of </a:t>
            </a:r>
            <a:r>
              <a:rPr lang="en-US" dirty="0" err="1"/>
              <a:t>phenotyped</a:t>
            </a:r>
            <a:r>
              <a:rPr lang="en-US" dirty="0"/>
              <a:t> plants with contrasting phenotypes intercrossed to  develop mapping populations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0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3284" y="90846"/>
            <a:ext cx="7513323" cy="6336985"/>
            <a:chOff x="8229600" y="27889200"/>
            <a:chExt cx="7792406" cy="6800956"/>
          </a:xfrm>
        </p:grpSpPr>
        <p:grpSp>
          <p:nvGrpSpPr>
            <p:cNvPr id="9" name="Group 8"/>
            <p:cNvGrpSpPr/>
            <p:nvPr/>
          </p:nvGrpSpPr>
          <p:grpSpPr>
            <a:xfrm>
              <a:off x="13639801" y="28422600"/>
              <a:ext cx="2103121" cy="1828800"/>
              <a:chOff x="1143000" y="31345257"/>
              <a:chExt cx="2927350" cy="253668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168272" y="32613600"/>
                <a:ext cx="1463675" cy="126834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PI-9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43000" y="31677114"/>
                <a:ext cx="1463675" cy="126834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PI-7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606675" y="31345257"/>
                <a:ext cx="1463675" cy="12683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ElitePI-8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099642" y="28422600"/>
              <a:ext cx="2103121" cy="1828800"/>
              <a:chOff x="4692650" y="31497657"/>
              <a:chExt cx="2927350" cy="253668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717922" y="32766000"/>
                <a:ext cx="1463675" cy="126834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PI-6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92650" y="31829514"/>
                <a:ext cx="1463675" cy="1268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PI-4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156325" y="31497657"/>
                <a:ext cx="1463675" cy="126834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534403" y="28422600"/>
              <a:ext cx="2103121" cy="1828800"/>
              <a:chOff x="7740650" y="31650057"/>
              <a:chExt cx="2927350" cy="253668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765922" y="32918400"/>
                <a:ext cx="1463675" cy="126834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40650" y="31981914"/>
                <a:ext cx="1463675" cy="12683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PI-1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204325" y="31650057"/>
                <a:ext cx="1463675" cy="126834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610600" y="2789938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1 – BP 1</a:t>
              </a: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112014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2 – BP 2</a:t>
              </a:r>
            </a:p>
          </p:txBody>
        </p:sp>
        <p:sp>
          <p:nvSpPr>
            <p:cNvPr id="14" name="TextBox 59"/>
            <p:cNvSpPr txBox="1"/>
            <p:nvPr/>
          </p:nvSpPr>
          <p:spPr>
            <a:xfrm>
              <a:off x="137160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3 – BP 3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1761603" y="30403801"/>
              <a:ext cx="658997" cy="170345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9525000" y="30708599"/>
              <a:ext cx="5083260" cy="891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Combine Breeding Pools over multiple years of evaluation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10890614" y="32156399"/>
              <a:ext cx="2913779" cy="4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Years 4-5 evaluations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895097" y="33223200"/>
              <a:ext cx="2288715" cy="8905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Alternaria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resistance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436816" y="33223200"/>
              <a:ext cx="2288715" cy="8905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Objective 1 traits: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3454205" y="33223200"/>
              <a:ext cx="2288715" cy="8905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Flavor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450542" y="32673919"/>
              <a:ext cx="1588912" cy="5492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29193" y="32673919"/>
              <a:ext cx="1510607" cy="544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084324" y="32673919"/>
              <a:ext cx="0" cy="4527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76"/>
            <p:cNvSpPr txBox="1"/>
            <p:nvPr/>
          </p:nvSpPr>
          <p:spPr>
            <a:xfrm>
              <a:off x="8229600" y="34194690"/>
              <a:ext cx="7792406" cy="4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Breeding pool development and evaluation strategy 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9462782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6" name="TextBox 81"/>
            <p:cNvSpPr txBox="1"/>
            <p:nvPr/>
          </p:nvSpPr>
          <p:spPr>
            <a:xfrm>
              <a:off x="12062820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14581768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97516" y="5521396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9717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C9EE-3D4A-B0F0-DDDE-1113D6B8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668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High incidence of Japanese PIs in most ALB resistant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3C9B-165A-72DF-914D-EB052842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43924F-9009-14B7-F31B-6EE5D406D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4768"/>
              </p:ext>
            </p:extLst>
          </p:nvPr>
        </p:nvGraphicFramePr>
        <p:xfrm>
          <a:off x="685800" y="2587623"/>
          <a:ext cx="3733799" cy="372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359">
                  <a:extLst>
                    <a:ext uri="{9D8B030D-6E8A-4147-A177-3AD203B41FA5}">
                      <a16:colId xmlns:a16="http://schemas.microsoft.com/office/drawing/2014/main" val="2383793812"/>
                    </a:ext>
                  </a:extLst>
                </a:gridCol>
                <a:gridCol w="1742440">
                  <a:extLst>
                    <a:ext uri="{9D8B030D-6E8A-4147-A177-3AD203B41FA5}">
                      <a16:colId xmlns:a16="http://schemas.microsoft.com/office/drawing/2014/main" val="2364992497"/>
                    </a:ext>
                  </a:extLst>
                </a:gridCol>
              </a:tblGrid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Ames 22389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NEPAL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330617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NSL 199861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4043869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NSL 34346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3608429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205999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SWEDEN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2816444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226043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7442325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226309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7816480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242384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1085802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261648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3683023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263019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UK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428639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E0BB06-CF73-AD84-0388-FF0411B96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82912"/>
              </p:ext>
            </p:extLst>
          </p:nvPr>
        </p:nvGraphicFramePr>
        <p:xfrm>
          <a:off x="4648199" y="2587623"/>
          <a:ext cx="3810001" cy="3875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641029928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110875514"/>
                    </a:ext>
                  </a:extLst>
                </a:gridCol>
              </a:tblGrid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PI 269321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SWEDEN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5805942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294090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4528110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502920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GERMANY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6358872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652122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0886781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652126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3002846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PI 652128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0472278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652129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4365039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652131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677116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652135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6175821"/>
                  </a:ext>
                </a:extLst>
              </a:tr>
              <a:tr h="38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PI 652136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JAPAN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065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92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BA0C-D876-D687-3299-7DAAFAAC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ALB - Carrot SCRI 2022-2026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3EF5-81C8-148C-A9DB-F3D0CE4BF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Association analysis of diversity collection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Evaluate mapping populations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Three populations with scores ranging from 2.8 - 5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Incorporate markers into breeding platform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Advance &amp; release breeding pools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Use GS to predict breeding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116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8075"/>
          <a:stretch>
            <a:fillRect/>
          </a:stretch>
        </p:blipFill>
        <p:spPr bwMode="auto">
          <a:xfrm>
            <a:off x="2699650" y="196851"/>
            <a:ext cx="4272601" cy="49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F0F671-E1B3-4C2D-7221-81E0BEE43339}"/>
              </a:ext>
            </a:extLst>
          </p:cNvPr>
          <p:cNvSpPr txBox="1"/>
          <p:nvPr/>
        </p:nvSpPr>
        <p:spPr>
          <a:xfrm>
            <a:off x="3352800" y="5715000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4624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398</Words>
  <Application>Microsoft Office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Aptos</vt:lpstr>
      <vt:lpstr>Arial</vt:lpstr>
      <vt:lpstr>Calibri</vt:lpstr>
      <vt:lpstr>Office Theme</vt:lpstr>
      <vt:lpstr>Alternaria Leaf Blight </vt:lpstr>
      <vt:lpstr>Impact of Alternaria Leaf Blight</vt:lpstr>
      <vt:lpstr>Alternaria Leaf Blight Resistance</vt:lpstr>
      <vt:lpstr>Alternaria Leaf Blight</vt:lpstr>
      <vt:lpstr>The development and evaluation of carrot breeding pools &amp; mapping populations</vt:lpstr>
      <vt:lpstr>PowerPoint Presentation</vt:lpstr>
      <vt:lpstr>High incidence of Japanese PIs in most ALB resistant entries</vt:lpstr>
      <vt:lpstr>ALB - Carrot SCRI 2022-2026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</dc:title>
  <dc:creator>psimon</dc:creator>
  <cp:lastModifiedBy>Simon, Philipp - REE-ARS</cp:lastModifiedBy>
  <cp:revision>35</cp:revision>
  <cp:lastPrinted>2024-07-06T17:36:06Z</cp:lastPrinted>
  <dcterms:created xsi:type="dcterms:W3CDTF">2017-03-15T03:55:59Z</dcterms:created>
  <dcterms:modified xsi:type="dcterms:W3CDTF">2024-07-06T19:15:54Z</dcterms:modified>
</cp:coreProperties>
</file>