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8"/>
  </p:notesMasterIdLst>
  <p:handoutMasterIdLst>
    <p:handoutMasterId r:id="rId19"/>
  </p:handoutMasterIdLst>
  <p:sldIdLst>
    <p:sldId id="1250" r:id="rId4"/>
    <p:sldId id="1260" r:id="rId5"/>
    <p:sldId id="1268" r:id="rId6"/>
    <p:sldId id="1266" r:id="rId7"/>
    <p:sldId id="1261" r:id="rId8"/>
    <p:sldId id="1263" r:id="rId9"/>
    <p:sldId id="1264" r:id="rId10"/>
    <p:sldId id="1265" r:id="rId11"/>
    <p:sldId id="1267" r:id="rId12"/>
    <p:sldId id="1255" r:id="rId13"/>
    <p:sldId id="260" r:id="rId14"/>
    <p:sldId id="261" r:id="rId15"/>
    <p:sldId id="1269" r:id="rId16"/>
    <p:sldId id="256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 OhMok Pottorff" initials="MOP" lastIdx="48" clrIdx="0">
    <p:extLst>
      <p:ext uri="{19B8F6BF-5375-455C-9EA6-DF929625EA0E}">
        <p15:presenceInfo xmlns:p15="http://schemas.microsoft.com/office/powerpoint/2012/main" userId="S-1-5-21-2670277017-1606584948-3883025002-7646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F2F2F2"/>
    <a:srgbClr val="000000"/>
    <a:srgbClr val="FFDE18"/>
    <a:srgbClr val="DCA58D"/>
    <a:srgbClr val="AF8D81"/>
    <a:srgbClr val="66FF33"/>
    <a:srgbClr val="FFC305"/>
    <a:srgbClr val="FF33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1" autoAdjust="0"/>
    <p:restoredTop sz="92209" autoAdjust="0"/>
  </p:normalViewPr>
  <p:slideViewPr>
    <p:cSldViewPr>
      <p:cViewPr varScale="1">
        <p:scale>
          <a:sx n="74" d="100"/>
          <a:sy n="74" d="100"/>
        </p:scale>
        <p:origin x="19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418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4" y="0"/>
            <a:ext cx="3038161" cy="46418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4DFE4D4E-9089-4363-B7A9-B233E008C16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1"/>
            <a:ext cx="3038161" cy="46418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830621"/>
            <a:ext cx="3038161" cy="46418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8E00498D-2511-44D6-BD90-F9CAE5B1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>
              <a:defRPr sz="1200"/>
            </a:lvl1pPr>
          </a:lstStyle>
          <a:p>
            <a:fld id="{CC81B39C-26B4-41B2-857B-0A6EC745EDB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8" rIns="93177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8" rIns="93177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>
              <a:defRPr sz="1200"/>
            </a:lvl1pPr>
          </a:lstStyle>
          <a:p>
            <a:fld id="{F3F3F3B0-D2DA-403A-9D1A-A6852B111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3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8648533" indent="-3818269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658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316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97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633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fld id="{52E2E4E8-424B-47CE-9649-6F46D146A211}" type="slidenum">
              <a:rPr lang="it-IT" sz="1200">
                <a:latin typeface="Calibri" pitchFamily="-108" charset="0"/>
              </a:rPr>
              <a:pPr eaLnBrk="1" hangingPunct="1"/>
              <a:t>1</a:t>
            </a:fld>
            <a:endParaRPr lang="it-IT" sz="1200" dirty="0">
              <a:latin typeface="Calibri" pitchFamily="-10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5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8648533" indent="-3818269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658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316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97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633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fld id="{52E2E4E8-424B-47CE-9649-6F46D146A211}" type="slidenum">
              <a:rPr lang="it-IT" sz="1200">
                <a:latin typeface="Calibri" pitchFamily="-108" charset="0"/>
              </a:rPr>
              <a:pPr eaLnBrk="1" hangingPunct="1"/>
              <a:t>2</a:t>
            </a:fld>
            <a:endParaRPr lang="it-IT" sz="1200" dirty="0">
              <a:latin typeface="Calibri" pitchFamily="-10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59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8648533" indent="-3818269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658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316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97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633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fld id="{52E2E4E8-424B-47CE-9649-6F46D146A211}" type="slidenum">
              <a:rPr lang="it-IT" sz="1200">
                <a:latin typeface="Calibri" pitchFamily="-108" charset="0"/>
              </a:rPr>
              <a:pPr eaLnBrk="1" hangingPunct="1"/>
              <a:t>10</a:t>
            </a:fld>
            <a:endParaRPr lang="it-IT" sz="1200" dirty="0">
              <a:latin typeface="Calibri" pitchFamily="-10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89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D45E3-E975-4754-9AD2-2288B210E5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52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2D8C-350F-41E8-B494-879F5D6D56F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B5BC-85BC-49C1-A16E-20E5820C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5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2D8C-350F-41E8-B494-879F5D6D56F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B5BC-85BC-49C1-A16E-20E5820C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9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2D8C-350F-41E8-B494-879F5D6D56F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B5BC-85BC-49C1-A16E-20E5820C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20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142910" y="1122480"/>
            <a:ext cx="685746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n-US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061"/>
              </a:spcBef>
              <a:buNone/>
              <a:defRPr/>
            </a:lvl1pPr>
          </a:lstStyle>
          <a:p>
            <a:pPr indent="0">
              <a:spcBef>
                <a:spcPts val="1415"/>
              </a:spcBef>
              <a:buNone/>
            </a:pPr>
            <a:endParaRPr lang="en-US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6781089-61DF-4945-8869-93619308A691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89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BC99-0ABF-A993-6D90-9117AA3AE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0350" y="136526"/>
            <a:ext cx="6200775" cy="1006475"/>
          </a:xfrm>
        </p:spPr>
        <p:txBody>
          <a:bodyPr anchor="b"/>
          <a:lstStyle>
            <a:lvl1pPr algn="ctr"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97B63-2EF5-72F5-017E-B29116969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A559B-8BE3-46B6-49E8-D026EA62E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61EF-7D67-44AE-A2EF-B99E41B8B50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6932C-51FC-075E-4DA5-57A5EC58A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2AF7C-F4EB-0D56-6EEA-026FA1EE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3017-3E19-4E6E-8720-318CACB3FC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341D36-A481-C3CF-F8A3-D427E219699C}"/>
              </a:ext>
            </a:extLst>
          </p:cNvPr>
          <p:cNvSpPr txBox="1"/>
          <p:nvPr userDrawn="1"/>
        </p:nvSpPr>
        <p:spPr>
          <a:xfrm>
            <a:off x="6553582" y="6356350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https://carrotomics.org</a:t>
            </a:r>
          </a:p>
        </p:txBody>
      </p:sp>
    </p:spTree>
    <p:extLst>
      <p:ext uri="{BB962C8B-B14F-4D97-AF65-F5344CB8AC3E}">
        <p14:creationId xmlns:p14="http://schemas.microsoft.com/office/powerpoint/2010/main" val="2518802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D25A7-5811-5F3A-DB8E-0BAC9B2D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787" y="136526"/>
            <a:ext cx="6157913" cy="11035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25F31-B5FC-2188-828B-DFE179F10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5620-D3E2-BE13-13A4-2EC866298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61EF-7D67-44AE-A2EF-B99E41B8B50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EA083-D781-BAD8-F44A-94A9B06D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B28BA-76EE-45E8-466B-49410827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3017-3E19-4E6E-8720-318CACB3FC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F5E97C-5B79-0F02-71AF-E2537C1E1898}"/>
              </a:ext>
            </a:extLst>
          </p:cNvPr>
          <p:cNvSpPr txBox="1"/>
          <p:nvPr userDrawn="1"/>
        </p:nvSpPr>
        <p:spPr>
          <a:xfrm>
            <a:off x="6657975" y="6356350"/>
            <a:ext cx="20574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https://carrotomics.org</a:t>
            </a:r>
          </a:p>
        </p:txBody>
      </p:sp>
    </p:spTree>
    <p:extLst>
      <p:ext uri="{BB962C8B-B14F-4D97-AF65-F5344CB8AC3E}">
        <p14:creationId xmlns:p14="http://schemas.microsoft.com/office/powerpoint/2010/main" val="3962152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A61F1-F4BD-948D-FEF3-92EA152CB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3376D-2053-361C-C746-DC9B47D2B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BD990-1DD3-A6B1-B55C-1F6A3E16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61EF-7D67-44AE-A2EF-B99E41B8B50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890F9-D5D9-635E-D6BE-0C58EEF1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CC4BF-B46D-67B4-80CB-3CE635C9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3017-3E19-4E6E-8720-318CACB3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55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44C8B-4BC7-1865-3B53-7C7F3053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212" y="136526"/>
            <a:ext cx="6186488" cy="11035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A638A-8BF0-8EA2-4A28-913676509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306FF-2F54-D750-16ED-8C89B0835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FA941-4BAC-BDB9-18C8-9A98BA700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61EF-7D67-44AE-A2EF-B99E41B8B50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74AE0-3038-8C90-546E-FE523FFF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88F26-4CE9-B5B6-BCC4-105BF1A8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3017-3E19-4E6E-8720-318CACB3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61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E38F-F0D2-8934-48F7-C085E1E6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DE3DE-BC6D-57AD-5933-A33F0FF7B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DB669-8A0D-80C8-A6D9-C46E9698E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C18201-3AB6-0299-950D-503779887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CB623-D479-AFB8-BBBC-2E1D753DC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8825BE-AB1C-C5EB-4A9B-E1C358E6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61EF-7D67-44AE-A2EF-B99E41B8B50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8E86BE-A142-05CE-78BF-5A7E77877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53B0F-6FF2-362F-C383-41BF34AA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3017-3E19-4E6E-8720-318CACB3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64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7E15-1BF7-19CE-0439-93669400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486871-9FA2-41FD-CB33-035D1798E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61EF-7D67-44AE-A2EF-B99E41B8B50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C1EE4-3B34-F031-C4CB-03D12D4C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33F24-3D26-2542-232E-B9A89524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3017-3E19-4E6E-8720-318CACB3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44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90DC9-AA76-9BED-1CF1-C7D17507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61EF-7D67-44AE-A2EF-B99E41B8B50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599C61-2A82-E1F5-DA9A-7374549D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D01EF-B972-A25B-2B12-9E06EAD1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3017-3E19-4E6E-8720-318CACB3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7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2D8C-350F-41E8-B494-879F5D6D56F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B5BC-85BC-49C1-A16E-20E5820C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04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F031E-6AC2-91A3-AA17-B59D6EBB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6D55B-CDB1-147B-1235-83AE55BB2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BE323-D4E5-F127-800C-D75E1483E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1E6D1-5BF8-3544-93F9-07814813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61EF-7D67-44AE-A2EF-B99E41B8B50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581C9-4BF0-5609-3177-D5CDA54EB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FBBDB-09CF-9FAC-C871-FAA16BA64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3017-3E19-4E6E-8720-318CACB3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94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1D54-6584-C10F-3342-2F70591C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F4E11D-5B4B-0878-133E-C985037C2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F51BB-A475-70A6-9792-2CF077575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C72E-A6BF-3A5F-7934-022CFCF2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61EF-7D67-44AE-A2EF-B99E41B8B50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268D4-18EF-906A-FBED-874C59A56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22B54-E0F0-6D07-D1EB-F639FC55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3017-3E19-4E6E-8720-318CACB3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01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06D4F-F874-19FD-6F4F-53E0C36E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E4F50-774F-353F-7CFD-158934477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A95D8-188F-BEA5-B42F-6FC0EC59D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61EF-7D67-44AE-A2EF-B99E41B8B50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4ED53-5212-7F1B-7B91-A8943640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80812-56CC-CBE7-A026-E08CA68C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3017-3E19-4E6E-8720-318CACB3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48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BCD346-078C-B78A-C6F3-C444C6358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BF737B-8DB9-2620-5AD8-793FF76A8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3C94A-8A2B-ED70-310E-67907618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61EF-7D67-44AE-A2EF-B99E41B8B50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296FC-1CA6-02C5-9927-51BA2821E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A9466-D595-7047-68AC-C1BC6696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3017-3E19-4E6E-8720-318CACB3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4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DD31-D6D2-4ECE-F81F-3C044323A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AD68F-48C9-2439-4853-956E0A563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AA386-D34C-7DB7-6CA7-9029061F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6129-871C-4603-AFF6-169162DD8BA4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8236B-22EE-0567-0FFD-721F3758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44C5F-6329-F3C8-0BF1-4F5764E97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240-2750-47FE-BED0-383387BA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06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5E67C-8168-622D-2516-ABAD0665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85817-0735-6D02-75BF-1D5F3A67B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9C2F7-761F-4979-D319-EF3869D08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6129-871C-4603-AFF6-169162DD8BA4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E7E5F-ED2A-AE2A-CB02-D0D11F8E0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25F7C-80D8-653E-3F15-0394D872E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240-2750-47FE-BED0-383387BA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70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BAFD3-CF3D-9D51-0813-496FAF43A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92C56-1E87-FD78-EE7E-A6A2BC69C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3E40B-1462-50C0-DFF4-8001A574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6129-871C-4603-AFF6-169162DD8BA4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59507-D395-E9F2-FD07-17E1334D8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54FF9-E34E-1B77-7BE5-7D21B33E7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240-2750-47FE-BED0-383387BA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7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9489D-381D-9C70-0F57-2882D9825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83F76-04A3-D33C-67A6-E1DA3B1AB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87D85-B625-4E83-049E-6497542C2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20266-4003-7326-600B-C31B86B7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6129-871C-4603-AFF6-169162DD8BA4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2E601-C55A-5948-4397-ADE27852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1D3FF-CD80-6242-7DC2-1A39182A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240-2750-47FE-BED0-383387BA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58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0C92-2AED-AB79-2EDB-EE28E3A8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20460-9B4F-F378-E9B3-A38F3A0A5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BFC86-7255-F4E9-411F-8A0653EDC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EE9CAA-6297-1F82-59B8-E33FE6F19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45B06-CBED-AC84-5E5E-DBD6853C4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A19931-BBFB-8AE0-8A48-F7B4E0D3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6129-871C-4603-AFF6-169162DD8BA4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ADDA76-A4CC-AC71-8D34-6B985B00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FF91EF-8374-AABC-11BC-CC2AD00B0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240-2750-47FE-BED0-383387BA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43D4-992C-5F2E-235D-A2EA0F2CC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189B2-2D9B-5D06-6135-EA7B63244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6129-871C-4603-AFF6-169162DD8BA4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7C9C3-47A4-7450-70A3-C35E030A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E6B96-BCA2-89BE-3108-24859FDC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240-2750-47FE-BED0-383387BA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3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2D8C-350F-41E8-B494-879F5D6D56F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B5BC-85BC-49C1-A16E-20E5820C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86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B6E91-B944-B644-A52A-D18485036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6129-871C-4603-AFF6-169162DD8BA4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F0A66-9F75-022D-B2D6-0461D8710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0A488-2E8D-20C8-37E7-55623175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240-2750-47FE-BED0-383387BA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67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CB29-53EC-0DD4-8CEC-58F54C73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18ABA-5E40-9D7D-E92B-762EF17AB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67F6A-1A98-85E1-0B06-0FDA97405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BF6BB-F4E4-E188-0D71-E33E99A14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6129-871C-4603-AFF6-169162DD8BA4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23E19-51D6-7AEB-45B1-977596D00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9E40A-F97B-D733-CFFF-EB6FC1CB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240-2750-47FE-BED0-383387BA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1031-9497-BDB4-1499-4D13EC94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93BC16-1561-B649-F44B-E8A448164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4E194-6E91-DD0C-DB0A-F030ACD63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661AD-B877-072A-B911-A0AD48BF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6129-871C-4603-AFF6-169162DD8BA4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B0314-CE17-3521-B66B-3D85B3116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BBF1E-ED65-045D-6164-AA2B5291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240-2750-47FE-BED0-383387BA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46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9551B-2B3B-58FB-C417-842F6FBA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D67F4-3E7A-3F6C-D268-D4C272A2C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03857-2A31-07D0-48E2-8273DF2D4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6129-871C-4603-AFF6-169162DD8BA4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B52A6-3733-F81D-69A9-499ED21D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F653E-1145-3B73-25DB-50077D67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240-2750-47FE-BED0-383387BA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27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9076DA-2E35-5357-8AFE-582A15FA4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8AFB7A-4123-3866-DB8F-707F2CA55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B26A7-CFD0-CF3E-DD6E-DE2ACD61D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6129-871C-4603-AFF6-169162DD8BA4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AFCA1-C0D7-2D96-2E89-C87E004F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79E5-DC43-C415-A36D-CDE2A21C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240-2750-47FE-BED0-383387BA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2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2D8C-350F-41E8-B494-879F5D6D56F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B5BC-85BC-49C1-A16E-20E5820C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9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2D8C-350F-41E8-B494-879F5D6D56F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B5BC-85BC-49C1-A16E-20E5820C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9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2D8C-350F-41E8-B494-879F5D6D56F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B5BC-85BC-49C1-A16E-20E5820C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7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2D8C-350F-41E8-B494-879F5D6D56F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B5BC-85BC-49C1-A16E-20E5820C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9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2D8C-350F-41E8-B494-879F5D6D56F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B5BC-85BC-49C1-A16E-20E5820C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7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2D8C-350F-41E8-B494-879F5D6D56F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B5BC-85BC-49C1-A16E-20E5820C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9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D2D8C-350F-41E8-B494-879F5D6D56FE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1B5BC-85BC-49C1-A16E-20E5820C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4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FC0420-6EC9-6E5F-CC5E-8B5568CD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136526"/>
            <a:ext cx="6343650" cy="1103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74682-E449-E396-AF16-ADDE0068B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1607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C4843-FFFB-8A1A-B7CC-6D52CF125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DD61EF-7D67-44AE-A2EF-B99E41B8B50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458DE-2B19-65D2-B749-5D799DDC4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65310-54DB-A6E5-EFA7-94DD726BB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1A3017-3E19-4E6E-8720-318CACB3FC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4C6118-D9C8-2BAE-98B1-AAD7ADD4EC83}"/>
              </a:ext>
            </a:extLst>
          </p:cNvPr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FF8C1A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1C779D-091F-0059-8E75-4978BA6D7629}"/>
              </a:ext>
            </a:extLst>
          </p:cNvPr>
          <p:cNvSpPr/>
          <p:nvPr userDrawn="1"/>
        </p:nvSpPr>
        <p:spPr>
          <a:xfrm>
            <a:off x="0" y="-22225"/>
            <a:ext cx="9144000" cy="1325562"/>
          </a:xfrm>
          <a:prstGeom prst="rect">
            <a:avLst/>
          </a:prstGeom>
          <a:gradFill flip="none" rotWithShape="1">
            <a:gsLst>
              <a:gs pos="0">
                <a:srgbClr val="FA6E1E"/>
              </a:gs>
              <a:gs pos="100000">
                <a:srgbClr val="FFB366"/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C2FEA65D-98AE-CFE9-F57D-B023476CCCC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1002"/>
            <a:ext cx="2571750" cy="119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9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608EB7-7ACE-D537-69AB-2F4A2299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36981-8220-0594-C8B8-D1222EB10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D20A6-1099-5DF5-03C8-56804095D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7D6129-871C-4603-AFF6-169162DD8BA4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E0737-D093-02FB-577C-F581C43C7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B336B-FCE6-2FC9-EF6F-7E729BF7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F0F240-2750-47FE-BED0-383387BA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0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ge result for the new zealand institute for plant &amp; food re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19077" y="-21678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SREP2: Obj. 1 Plan &amp; updates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-4284" y="-9850"/>
            <a:ext cx="9148284" cy="938297"/>
            <a:chOff x="-4284" y="-9850"/>
            <a:chExt cx="9148284" cy="938297"/>
          </a:xfrm>
        </p:grpSpPr>
        <p:sp>
          <p:nvSpPr>
            <p:cNvPr id="48" name="Rectangle 47"/>
            <p:cNvSpPr/>
            <p:nvPr/>
          </p:nvSpPr>
          <p:spPr>
            <a:xfrm>
              <a:off x="-4284" y="673597"/>
              <a:ext cx="9144000" cy="6789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0" y="-9850"/>
              <a:ext cx="1318428" cy="6335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0" name="Picture 2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034" y="36291"/>
              <a:ext cx="1184966" cy="892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7" name="Rounded Rectangle 156"/>
          <p:cNvSpPr/>
          <p:nvPr/>
        </p:nvSpPr>
        <p:spPr>
          <a:xfrm>
            <a:off x="158723" y="1599495"/>
            <a:ext cx="3153738" cy="3933809"/>
          </a:xfrm>
          <a:prstGeom prst="roundRect">
            <a:avLst>
              <a:gd name="adj" fmla="val 49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157"/>
          <p:cNvSpPr/>
          <p:nvPr/>
        </p:nvSpPr>
        <p:spPr>
          <a:xfrm>
            <a:off x="279697" y="1685223"/>
            <a:ext cx="1455242" cy="5172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/>
          </a:p>
        </p:txBody>
      </p:sp>
      <p:sp>
        <p:nvSpPr>
          <p:cNvPr id="159" name="TextBox 158"/>
          <p:cNvSpPr txBox="1"/>
          <p:nvPr/>
        </p:nvSpPr>
        <p:spPr>
          <a:xfrm>
            <a:off x="224993" y="1665298"/>
            <a:ext cx="158053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Carrot pop 1-6 represent Genome 1…25</a:t>
            </a:r>
          </a:p>
          <a:p>
            <a:pPr algn="ctr"/>
            <a:r>
              <a:rPr lang="en-US" sz="95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</a:t>
            </a:r>
            <a:r>
              <a:rPr lang="en-US" sz="950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De-novo</a:t>
            </a:r>
            <a:r>
              <a:rPr lang="en-US" sz="95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assembly)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44719" y="3981902"/>
            <a:ext cx="23784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2. Comparative genome analysis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1864513" y="1685223"/>
            <a:ext cx="1252186" cy="5172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/>
          </a:p>
        </p:txBody>
      </p:sp>
      <p:sp>
        <p:nvSpPr>
          <p:cNvPr id="162" name="TextBox 161"/>
          <p:cNvSpPr txBox="1"/>
          <p:nvPr/>
        </p:nvSpPr>
        <p:spPr>
          <a:xfrm>
            <a:off x="207533" y="1355317"/>
            <a:ext cx="3218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Roboto" panose="02000000000000000000"/>
              </a:rPr>
              <a:t>1a. Developing the carrot </a:t>
            </a:r>
            <a:r>
              <a:rPr lang="en-US" sz="1200" b="1" dirty="0" err="1">
                <a:latin typeface="Roboto" panose="02000000000000000000"/>
              </a:rPr>
              <a:t>pangenome</a:t>
            </a:r>
            <a:endParaRPr lang="en-US" sz="1200" b="1" dirty="0">
              <a:latin typeface="Roboto" panose="02000000000000000000"/>
            </a:endParaRPr>
          </a:p>
        </p:txBody>
      </p:sp>
      <p:sp>
        <p:nvSpPr>
          <p:cNvPr id="163" name="Arc 162"/>
          <p:cNvSpPr/>
          <p:nvPr/>
        </p:nvSpPr>
        <p:spPr>
          <a:xfrm>
            <a:off x="823776" y="2202725"/>
            <a:ext cx="1055694" cy="1230687"/>
          </a:xfrm>
          <a:prstGeom prst="arc">
            <a:avLst>
              <a:gd name="adj1" fmla="val 16111074"/>
              <a:gd name="adj2" fmla="val 1886769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Arc 163"/>
          <p:cNvSpPr/>
          <p:nvPr/>
        </p:nvSpPr>
        <p:spPr>
          <a:xfrm flipH="1">
            <a:off x="1916031" y="2202460"/>
            <a:ext cx="1021662" cy="957812"/>
          </a:xfrm>
          <a:prstGeom prst="arc">
            <a:avLst>
              <a:gd name="adj1" fmla="val 16081173"/>
              <a:gd name="adj2" fmla="val 1965294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/>
          <p:cNvSpPr txBox="1"/>
          <p:nvPr/>
        </p:nvSpPr>
        <p:spPr>
          <a:xfrm>
            <a:off x="1822377" y="1732700"/>
            <a:ext cx="131081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Carrot available genomes (DH1) 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1045345" y="2372966"/>
            <a:ext cx="16012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</a:t>
            </a:r>
            <a:r>
              <a:rPr lang="en-US" sz="105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Pangenome</a:t>
            </a:r>
            <a:r>
              <a:rPr lang="en-US" sz="10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analysis</a:t>
            </a:r>
          </a:p>
        </p:txBody>
      </p:sp>
      <p:grpSp>
        <p:nvGrpSpPr>
          <p:cNvPr id="167" name="Group 166"/>
          <p:cNvGrpSpPr/>
          <p:nvPr/>
        </p:nvGrpSpPr>
        <p:grpSpPr>
          <a:xfrm>
            <a:off x="415516" y="2610713"/>
            <a:ext cx="3352508" cy="1347136"/>
            <a:chOff x="418142" y="4150226"/>
            <a:chExt cx="3300429" cy="1347136"/>
          </a:xfrm>
        </p:grpSpPr>
        <p:sp>
          <p:nvSpPr>
            <p:cNvPr id="168" name="TextBox 167"/>
            <p:cNvSpPr txBox="1"/>
            <p:nvPr/>
          </p:nvSpPr>
          <p:spPr>
            <a:xfrm>
              <a:off x="1273720" y="5243446"/>
              <a:ext cx="9094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Pangenome</a:t>
              </a:r>
              <a:endParaRPr lang="en-US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8199" y="4375396"/>
              <a:ext cx="859647" cy="788008"/>
            </a:xfrm>
            <a:prstGeom prst="rect">
              <a:avLst/>
            </a:prstGeom>
          </p:spPr>
        </p:pic>
        <p:sp>
          <p:nvSpPr>
            <p:cNvPr id="170" name="Right Brace 169"/>
            <p:cNvSpPr/>
            <p:nvPr/>
          </p:nvSpPr>
          <p:spPr>
            <a:xfrm rot="5400000">
              <a:off x="1651145" y="4536545"/>
              <a:ext cx="133751" cy="1320153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194224" y="4496130"/>
              <a:ext cx="9742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Core genes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 flipV="1">
              <a:off x="1749773" y="4613532"/>
              <a:ext cx="398073" cy="13651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V="1">
              <a:off x="1847383" y="4357235"/>
              <a:ext cx="129413" cy="11903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/>
            <p:cNvSpPr txBox="1"/>
            <p:nvPr/>
          </p:nvSpPr>
          <p:spPr>
            <a:xfrm>
              <a:off x="2025991" y="4150226"/>
              <a:ext cx="1692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Unique and </a:t>
              </a:r>
            </a:p>
            <a:p>
              <a: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Pop. specific genes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18142" y="4236542"/>
              <a:ext cx="9326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Accessory</a:t>
              </a:r>
            </a:p>
            <a:p>
              <a: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genes</a:t>
              </a:r>
            </a:p>
          </p:txBody>
        </p:sp>
        <p:cxnSp>
          <p:nvCxnSpPr>
            <p:cNvPr id="176" name="Straight Connector 175"/>
            <p:cNvCxnSpPr/>
            <p:nvPr/>
          </p:nvCxnSpPr>
          <p:spPr>
            <a:xfrm flipH="1" flipV="1">
              <a:off x="1367947" y="4375396"/>
              <a:ext cx="165076" cy="23575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2145586" y="4611151"/>
              <a:ext cx="10279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1976796" y="4357233"/>
              <a:ext cx="10279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1273720" y="4382539"/>
              <a:ext cx="10279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152400" y="4283464"/>
            <a:ext cx="3013475" cy="1242542"/>
            <a:chOff x="336133" y="2685053"/>
            <a:chExt cx="3013475" cy="1242542"/>
          </a:xfrm>
        </p:grpSpPr>
        <p:cxnSp>
          <p:nvCxnSpPr>
            <p:cNvPr id="181" name="Straight Connector 180"/>
            <p:cNvCxnSpPr>
              <a:stCxn id="195" idx="1"/>
              <a:endCxn id="193" idx="1"/>
            </p:cNvCxnSpPr>
            <p:nvPr/>
          </p:nvCxnSpPr>
          <p:spPr>
            <a:xfrm flipV="1">
              <a:off x="2656799" y="3088073"/>
              <a:ext cx="49434" cy="25077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95" idx="3"/>
            </p:cNvCxnSpPr>
            <p:nvPr/>
          </p:nvCxnSpPr>
          <p:spPr>
            <a:xfrm flipV="1">
              <a:off x="2913869" y="3086447"/>
              <a:ext cx="49434" cy="2524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96" idx="1"/>
            </p:cNvCxnSpPr>
            <p:nvPr/>
          </p:nvCxnSpPr>
          <p:spPr>
            <a:xfrm flipH="1" flipV="1">
              <a:off x="2702961" y="3092197"/>
              <a:ext cx="296460" cy="24665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 flipV="1">
              <a:off x="2961146" y="3091244"/>
              <a:ext cx="296460" cy="24665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88" idx="1"/>
            </p:cNvCxnSpPr>
            <p:nvPr/>
          </p:nvCxnSpPr>
          <p:spPr>
            <a:xfrm>
              <a:off x="758225" y="3075536"/>
              <a:ext cx="132782" cy="26235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endCxn id="188" idx="3"/>
            </p:cNvCxnSpPr>
            <p:nvPr/>
          </p:nvCxnSpPr>
          <p:spPr>
            <a:xfrm flipV="1">
              <a:off x="886550" y="3075536"/>
              <a:ext cx="128745" cy="25896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504208" y="3075219"/>
              <a:ext cx="832595" cy="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Rectangle 187"/>
            <p:cNvSpPr/>
            <p:nvPr/>
          </p:nvSpPr>
          <p:spPr>
            <a:xfrm>
              <a:off x="758225" y="3043644"/>
              <a:ext cx="257070" cy="637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/>
            <p:cNvCxnSpPr/>
            <p:nvPr/>
          </p:nvCxnSpPr>
          <p:spPr>
            <a:xfrm>
              <a:off x="621745" y="3338374"/>
              <a:ext cx="601017" cy="12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/>
            <p:cNvSpPr txBox="1"/>
            <p:nvPr/>
          </p:nvSpPr>
          <p:spPr>
            <a:xfrm>
              <a:off x="336133" y="2691479"/>
              <a:ext cx="1207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Structural Variants (Deletion/Insertions)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2459705" y="2822836"/>
              <a:ext cx="88192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Duplications</a:t>
              </a:r>
            </a:p>
          </p:txBody>
        </p:sp>
        <p:cxnSp>
          <p:nvCxnSpPr>
            <p:cNvPr id="192" name="Straight Connector 191"/>
            <p:cNvCxnSpPr/>
            <p:nvPr/>
          </p:nvCxnSpPr>
          <p:spPr>
            <a:xfrm>
              <a:off x="2452216" y="3087756"/>
              <a:ext cx="832595" cy="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ectangle 192"/>
            <p:cNvSpPr/>
            <p:nvPr/>
          </p:nvSpPr>
          <p:spPr>
            <a:xfrm>
              <a:off x="2706233" y="3056181"/>
              <a:ext cx="257070" cy="637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/>
            <p:cNvCxnSpPr/>
            <p:nvPr/>
          </p:nvCxnSpPr>
          <p:spPr>
            <a:xfrm>
              <a:off x="2452216" y="3338374"/>
              <a:ext cx="832595" cy="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194"/>
            <p:cNvSpPr/>
            <p:nvPr/>
          </p:nvSpPr>
          <p:spPr>
            <a:xfrm>
              <a:off x="2656799" y="3306955"/>
              <a:ext cx="257070" cy="637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2999421" y="3306955"/>
              <a:ext cx="257070" cy="637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Down Arrow 196"/>
            <p:cNvSpPr/>
            <p:nvPr/>
          </p:nvSpPr>
          <p:spPr>
            <a:xfrm>
              <a:off x="1302331" y="3437284"/>
              <a:ext cx="89016" cy="13634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Down Arrow 197"/>
            <p:cNvSpPr/>
            <p:nvPr/>
          </p:nvSpPr>
          <p:spPr>
            <a:xfrm>
              <a:off x="2745752" y="3437284"/>
              <a:ext cx="89016" cy="13634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742753" y="3558263"/>
              <a:ext cx="1161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Presence Absence Variant (PAV)</a:t>
              </a: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2230372" y="3558263"/>
              <a:ext cx="1119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Copy Number Variants (CNV)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629644" y="2685053"/>
              <a:ext cx="705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SNPs and </a:t>
              </a:r>
              <a:r>
                <a:rPr lang="en-US" sz="90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Indels</a:t>
              </a:r>
              <a:endParaRPr lang="en-US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202" name="Straight Connector 201"/>
            <p:cNvCxnSpPr/>
            <p:nvPr/>
          </p:nvCxnSpPr>
          <p:spPr>
            <a:xfrm>
              <a:off x="1483502" y="3074639"/>
              <a:ext cx="832595" cy="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ctangle 202"/>
            <p:cNvSpPr/>
            <p:nvPr/>
          </p:nvSpPr>
          <p:spPr>
            <a:xfrm>
              <a:off x="1737519" y="3043064"/>
              <a:ext cx="257070" cy="637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Connector 203"/>
            <p:cNvCxnSpPr/>
            <p:nvPr/>
          </p:nvCxnSpPr>
          <p:spPr>
            <a:xfrm>
              <a:off x="1470943" y="3338374"/>
              <a:ext cx="832595" cy="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H="1" flipV="1">
              <a:off x="804259" y="3015331"/>
              <a:ext cx="906" cy="914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flipH="1" flipV="1">
              <a:off x="1778338" y="3017238"/>
              <a:ext cx="906" cy="914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flipH="1" flipV="1">
              <a:off x="2754532" y="3017695"/>
              <a:ext cx="906" cy="914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 flipV="1">
              <a:off x="2708207" y="3282278"/>
              <a:ext cx="906" cy="914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flipH="1" flipV="1">
              <a:off x="3054477" y="3276458"/>
              <a:ext cx="906" cy="914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0" name="Straight Connector 209"/>
          <p:cNvCxnSpPr/>
          <p:nvPr/>
        </p:nvCxnSpPr>
        <p:spPr>
          <a:xfrm flipH="1" flipV="1">
            <a:off x="2908380" y="4173292"/>
            <a:ext cx="906" cy="914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>
            <a:off x="2868679" y="4105114"/>
            <a:ext cx="4647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SNP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2879412" y="4012733"/>
            <a:ext cx="107621" cy="58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TextBox 212"/>
          <p:cNvSpPr txBox="1"/>
          <p:nvPr/>
        </p:nvSpPr>
        <p:spPr>
          <a:xfrm>
            <a:off x="2961131" y="3928092"/>
            <a:ext cx="4647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SV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6607237" y="1600054"/>
            <a:ext cx="2303050" cy="3933808"/>
          </a:xfrm>
          <a:prstGeom prst="roundRect">
            <a:avLst>
              <a:gd name="adj" fmla="val 6641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ounded Rectangle 227"/>
          <p:cNvSpPr/>
          <p:nvPr/>
        </p:nvSpPr>
        <p:spPr>
          <a:xfrm>
            <a:off x="3715010" y="1599334"/>
            <a:ext cx="2539442" cy="3933808"/>
          </a:xfrm>
          <a:prstGeom prst="roundRect">
            <a:avLst>
              <a:gd name="adj" fmla="val 5029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3774077" y="1355155"/>
            <a:ext cx="2449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Roboto" panose="02000000000000000000"/>
              </a:rPr>
              <a:t>1b. Compiling a SNP catalog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3793832" y="2484874"/>
            <a:ext cx="2274918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Develop a SNP catalog:</a:t>
            </a:r>
          </a:p>
          <a:p>
            <a:pPr marL="171450" indent="-171450">
              <a:buFontTx/>
              <a:buChar char="-"/>
            </a:pPr>
            <a:r>
              <a:rPr lang="en-US" sz="9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De-novo</a:t>
            </a:r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SNP set </a:t>
            </a:r>
          </a:p>
          <a:p>
            <a:pPr marL="171450" indent="-171450">
              <a:buFontTx/>
              <a:buChar char="-"/>
            </a:pPr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Existing SNP set</a:t>
            </a:r>
          </a:p>
          <a:p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a) Linkage map SNPs </a:t>
            </a:r>
          </a:p>
          <a:p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b) QTL/GWAS SNPs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6585832" y="1650454"/>
            <a:ext cx="243183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u="sng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SNP selection criteria</a:t>
            </a:r>
            <a:r>
              <a:rPr lang="en-US" sz="950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800" dirty="0">
              <a:latin typeface="Roboto" panose="0200000000000000000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950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Gene-based (required)</a:t>
            </a:r>
          </a:p>
          <a:p>
            <a:pPr marL="171450" indent="-171450">
              <a:buFontTx/>
              <a:buChar char="-"/>
            </a:pPr>
            <a:r>
              <a:rPr lang="en-US" sz="950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Evenly distributed in the genome (~90 Kb from each other)</a:t>
            </a:r>
          </a:p>
          <a:p>
            <a:pPr marL="171450" indent="-171450">
              <a:buFontTx/>
              <a:buChar char="-"/>
            </a:pPr>
            <a:r>
              <a:rPr lang="en-US" sz="950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Core genome (majority desired)</a:t>
            </a:r>
          </a:p>
          <a:p>
            <a:pPr marL="171450" indent="-171450">
              <a:buFontTx/>
              <a:buChar char="-"/>
            </a:pPr>
            <a:r>
              <a:rPr lang="en-US" sz="950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Genome specific (PAV, CNV desired)</a:t>
            </a:r>
          </a:p>
          <a:p>
            <a:pPr marL="171450" indent="-171450">
              <a:buFontTx/>
              <a:buChar char="-"/>
            </a:pPr>
            <a:r>
              <a:rPr lang="en-US" sz="950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QTL SNPs (desired)</a:t>
            </a:r>
          </a:p>
          <a:p>
            <a:pPr marL="171450" indent="-171450">
              <a:buFontTx/>
              <a:buChar char="-"/>
            </a:pPr>
            <a:r>
              <a:rPr lang="en-US" sz="950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Haplotype specific (required)</a:t>
            </a:r>
          </a:p>
          <a:p>
            <a:pPr marL="171450" indent="-171450">
              <a:buFontTx/>
              <a:buChar char="-"/>
            </a:pPr>
            <a:r>
              <a:rPr lang="en-US" sz="950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Specific gene families (such , resistance genes, carotenoid… )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6586129" y="1170489"/>
            <a:ext cx="245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Roboto" panose="02000000000000000000"/>
              </a:rPr>
              <a:t>1c. Developing the </a:t>
            </a:r>
            <a:r>
              <a:rPr lang="en-US" sz="1200" b="1" i="1" dirty="0">
                <a:latin typeface="Roboto" panose="02000000000000000000"/>
              </a:rPr>
              <a:t>carrot</a:t>
            </a:r>
            <a:r>
              <a:rPr lang="en-US" sz="1200" b="1" dirty="0">
                <a:latin typeface="Roboto" panose="02000000000000000000"/>
              </a:rPr>
              <a:t> Genotyping Platform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3770972" y="3328504"/>
            <a:ext cx="247715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Carrot</a:t>
            </a:r>
            <a:r>
              <a:rPr lang="en-US" sz="10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Genotyping Forum</a:t>
            </a:r>
          </a:p>
          <a:p>
            <a:endParaRPr lang="en-US" sz="95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Who: </a:t>
            </a:r>
          </a:p>
          <a:p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- Industry stakeholders </a:t>
            </a:r>
          </a:p>
          <a:p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- Scientists</a:t>
            </a:r>
          </a:p>
          <a:p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- Genotyping service providers</a:t>
            </a:r>
          </a:p>
          <a:p>
            <a:endParaRPr lang="en-US" sz="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Topics: </a:t>
            </a:r>
          </a:p>
          <a:p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- Technical feasibility</a:t>
            </a:r>
          </a:p>
          <a:p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- Throughput</a:t>
            </a:r>
          </a:p>
          <a:p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c) No. samples (carrot community wide)</a:t>
            </a:r>
          </a:p>
          <a:p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d) Costs-budget</a:t>
            </a:r>
          </a:p>
          <a:p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e) Timeline</a:t>
            </a:r>
          </a:p>
          <a:p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f) Criteria for SNP selection</a:t>
            </a:r>
          </a:p>
          <a:p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g) Complete material selection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6651844" y="3263838"/>
            <a:ext cx="23471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u="sng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Carrot</a:t>
            </a:r>
            <a:r>
              <a:rPr lang="en-US" sz="950" u="sng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 genotyping platform validation (15,000 probes)</a:t>
            </a:r>
            <a:endParaRPr lang="en-US" sz="950" baseline="30000" dirty="0">
              <a:latin typeface="Roboto" panose="0200000000000000000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950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How: </a:t>
            </a:r>
            <a:r>
              <a:rPr lang="en-US" sz="950" dirty="0" err="1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SeqCatpure</a:t>
            </a:r>
            <a:r>
              <a:rPr lang="en-US" sz="950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 platform </a:t>
            </a:r>
            <a:endParaRPr lang="en-US" sz="950" baseline="30000" dirty="0">
              <a:latin typeface="Roboto" panose="0200000000000000000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950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What: 576 carrot samples 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3771070" y="1689579"/>
            <a:ext cx="259869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Detect SNPs (</a:t>
            </a:r>
            <a:r>
              <a:rPr lang="en-US" sz="9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de-novo</a:t>
            </a:r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using: </a:t>
            </a:r>
          </a:p>
          <a:p>
            <a:pPr marL="171450" indent="-171450">
              <a:buFontTx/>
              <a:buChar char="-"/>
            </a:pPr>
            <a:r>
              <a:rPr lang="en-US" sz="9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Pangenome</a:t>
            </a:r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sequences (see 1a.2)</a:t>
            </a:r>
          </a:p>
          <a:p>
            <a:pPr marL="171450" indent="-171450">
              <a:buFontTx/>
              <a:buChar char="-"/>
            </a:pPr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Other sequence sources (Carrot SREP 1)</a:t>
            </a:r>
            <a:endParaRPr lang="en-US" sz="950" baseline="30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36" name="Straight Arrow Connector 235"/>
          <p:cNvCxnSpPr/>
          <p:nvPr/>
        </p:nvCxnSpPr>
        <p:spPr>
          <a:xfrm>
            <a:off x="6303506" y="2484874"/>
            <a:ext cx="25467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 rot="5400000">
            <a:off x="4842721" y="2347714"/>
            <a:ext cx="27432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6646050" y="4006440"/>
            <a:ext cx="88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Roboto" panose="02000000000000000000"/>
                <a:ea typeface="Roboto" panose="02000000000000000000" pitchFamily="2" charset="0"/>
                <a:cs typeface="Roboto" panose="02000000000000000000" pitchFamily="2" charset="0"/>
              </a:rPr>
              <a:t>Probe 1…. 15,000</a:t>
            </a:r>
          </a:p>
        </p:txBody>
      </p:sp>
      <p:pic>
        <p:nvPicPr>
          <p:cNvPr id="239" name="Picture 2" descr="https://secureservercdn.net/192.169.223.13/qgx.36c.mwp.accessdomain.com/wp-content/uploads/2021/02/19-RAPID-0140_Website-Design-Development_Charts-Diagrams_ALL_FNL_6a-1024x29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2" t="8995" r="53864" b="85185"/>
          <a:stretch/>
        </p:blipFill>
        <p:spPr bwMode="auto">
          <a:xfrm>
            <a:off x="7429731" y="3859656"/>
            <a:ext cx="1379193" cy="72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0" name="Table 2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255505"/>
              </p:ext>
            </p:extLst>
          </p:nvPr>
        </p:nvGraphicFramePr>
        <p:xfrm>
          <a:off x="6716931" y="4609938"/>
          <a:ext cx="208366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303">
                  <a:extLst>
                    <a:ext uri="{9D8B030D-6E8A-4147-A177-3AD203B41FA5}">
                      <a16:colId xmlns:a16="http://schemas.microsoft.com/office/drawing/2014/main" val="1077629347"/>
                    </a:ext>
                  </a:extLst>
                </a:gridCol>
                <a:gridCol w="585513">
                  <a:extLst>
                    <a:ext uri="{9D8B030D-6E8A-4147-A177-3AD203B41FA5}">
                      <a16:colId xmlns:a16="http://schemas.microsoft.com/office/drawing/2014/main" val="1654313420"/>
                    </a:ext>
                  </a:extLst>
                </a:gridCol>
                <a:gridCol w="785845">
                  <a:extLst>
                    <a:ext uri="{9D8B030D-6E8A-4147-A177-3AD203B41FA5}">
                      <a16:colId xmlns:a16="http://schemas.microsoft.com/office/drawing/2014/main" val="2656891618"/>
                    </a:ext>
                  </a:extLst>
                </a:gridCol>
              </a:tblGrid>
              <a:tr h="171971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SNPs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Haplotype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99476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Sample 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1 0 2 2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1 2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673824"/>
                  </a:ext>
                </a:extLst>
              </a:tr>
              <a:tr h="187746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Sample 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  2 2 1 1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       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831571"/>
                  </a:ext>
                </a:extLst>
              </a:tr>
            </a:tbl>
          </a:graphicData>
        </a:graphic>
      </p:graphicFrame>
      <p:cxnSp>
        <p:nvCxnSpPr>
          <p:cNvPr id="241" name="Straight Arrow Connector 240"/>
          <p:cNvCxnSpPr/>
          <p:nvPr/>
        </p:nvCxnSpPr>
        <p:spPr>
          <a:xfrm>
            <a:off x="3371185" y="2484874"/>
            <a:ext cx="25467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07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37"/>
    </mc:Choice>
    <mc:Fallback xmlns="">
      <p:transition spd="slow" advTm="2383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ge result for the new zealand institute for plant &amp; food re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19077" y="-21678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Genotyping platform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-4284" y="-9850"/>
            <a:ext cx="9148284" cy="938297"/>
            <a:chOff x="-4284" y="-9850"/>
            <a:chExt cx="9148284" cy="938297"/>
          </a:xfrm>
        </p:grpSpPr>
        <p:sp>
          <p:nvSpPr>
            <p:cNvPr id="48" name="Rectangle 47"/>
            <p:cNvSpPr/>
            <p:nvPr/>
          </p:nvSpPr>
          <p:spPr>
            <a:xfrm>
              <a:off x="-4284" y="673597"/>
              <a:ext cx="9144000" cy="6789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0" y="-9850"/>
              <a:ext cx="1318428" cy="6335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0" name="Picture 2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034" y="36291"/>
              <a:ext cx="1184966" cy="892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7" name="Rounded Rectangle 226"/>
          <p:cNvSpPr/>
          <p:nvPr/>
        </p:nvSpPr>
        <p:spPr>
          <a:xfrm>
            <a:off x="3200399" y="1283324"/>
            <a:ext cx="2741805" cy="3933808"/>
          </a:xfrm>
          <a:prstGeom prst="roundRect">
            <a:avLst>
              <a:gd name="adj" fmla="val 6641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ounded Rectangle 227"/>
          <p:cNvSpPr/>
          <p:nvPr/>
        </p:nvSpPr>
        <p:spPr>
          <a:xfrm>
            <a:off x="308173" y="1282604"/>
            <a:ext cx="2539442" cy="3933808"/>
          </a:xfrm>
          <a:prstGeom prst="roundRect">
            <a:avLst>
              <a:gd name="adj" fmla="val 5029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367240" y="1038425"/>
            <a:ext cx="2449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Roboto" panose="02000000000000000000"/>
              </a:rPr>
              <a:t>1b. Compiling a SNP catalog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386995" y="2168144"/>
            <a:ext cx="2274918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Develop a SNP catalog:</a:t>
            </a:r>
          </a:p>
          <a:p>
            <a:pPr marL="171450" indent="-171450">
              <a:buFontTx/>
              <a:buChar char="-"/>
            </a:pPr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Existing SNP set </a:t>
            </a:r>
          </a:p>
          <a:p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a) QTL/GWAS SNPs </a:t>
            </a:r>
            <a:r>
              <a:rPr lang="en-US" sz="9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(1.6 M SNPs)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3178995" y="1333724"/>
            <a:ext cx="2677238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u="sng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1. Platform selection plan:</a:t>
            </a:r>
          </a:p>
          <a:p>
            <a:endParaRPr lang="en-US" sz="950" u="sng" dirty="0">
              <a:latin typeface="Roboto" panose="0200000000000000000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950" u="sng" dirty="0" err="1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SeqCatpure</a:t>
            </a:r>
            <a:r>
              <a:rPr lang="en-US" sz="950" u="sng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based</a:t>
            </a:r>
            <a:r>
              <a:rPr lang="en-US" sz="950" u="sng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950" b="1" u="sng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(</a:t>
            </a:r>
            <a:r>
              <a:rPr lang="en-US" sz="950" b="1" u="sng" dirty="0" err="1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DarT</a:t>
            </a:r>
            <a:r>
              <a:rPr lang="en-US" sz="950" b="1" u="sng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en-US" sz="950" u="sng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Applications: QTL mapping (bi-parental) and Genomic selection</a:t>
            </a:r>
          </a:p>
          <a:p>
            <a:pPr marL="171450" indent="-171450">
              <a:buFontTx/>
              <a:buChar char="-"/>
            </a:pPr>
            <a:r>
              <a:rPr lang="en-US" sz="950" u="sng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Two phases: testing phase (10,000 loci) and genotyping phase (6,000 loci)</a:t>
            </a:r>
          </a:p>
          <a:p>
            <a:pPr marL="171450" indent="-171450">
              <a:buFontTx/>
              <a:buChar char="-"/>
            </a:pPr>
            <a:endParaRPr lang="en-US" sz="950" dirty="0">
              <a:latin typeface="Roboto" panose="0200000000000000000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3179292" y="853759"/>
            <a:ext cx="245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Roboto" panose="02000000000000000000"/>
              </a:rPr>
              <a:t>1c. Developing the </a:t>
            </a:r>
            <a:r>
              <a:rPr lang="en-US" sz="1200" b="1" i="1" dirty="0">
                <a:latin typeface="Roboto" panose="02000000000000000000"/>
              </a:rPr>
              <a:t>carrot</a:t>
            </a:r>
            <a:r>
              <a:rPr lang="en-US" sz="1200" b="1" dirty="0">
                <a:latin typeface="Roboto" panose="02000000000000000000"/>
              </a:rPr>
              <a:t> Genotyping Platform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3200399" y="4196715"/>
            <a:ext cx="265583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Carrot</a:t>
            </a:r>
            <a:r>
              <a:rPr lang="en-US" sz="10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Genotyping consortium</a:t>
            </a:r>
          </a:p>
          <a:p>
            <a:endParaRPr lang="en-US" sz="95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Increase number of samples and lower price for genotyping phase  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3178346" y="2361889"/>
            <a:ext cx="28414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950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Testing phase </a:t>
            </a:r>
          </a:p>
          <a:p>
            <a:r>
              <a:rPr lang="en-US" sz="950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      384 carrot samples </a:t>
            </a:r>
          </a:p>
          <a:p>
            <a:endParaRPr lang="en-US" sz="950" dirty="0">
              <a:latin typeface="Roboto" panose="0200000000000000000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950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Genotyping phase: can genotypes up to 25,000 samples </a:t>
            </a:r>
          </a:p>
          <a:p>
            <a:pPr marL="171450" indent="-171450">
              <a:buFontTx/>
              <a:buChar char="-"/>
            </a:pPr>
            <a:endParaRPr lang="en-US" sz="950" dirty="0">
              <a:latin typeface="Roboto" panose="0200000000000000000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US" sz="950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Target price: &lt;15$ sample, include DNA extraction and SNP call </a:t>
            </a:r>
          </a:p>
          <a:p>
            <a:endParaRPr lang="en-US" sz="950" dirty="0">
              <a:latin typeface="Roboto" panose="0200000000000000000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US" sz="950" dirty="0">
              <a:latin typeface="Roboto" panose="0200000000000000000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US" sz="950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Status: working on contract to start testing phase</a:t>
            </a:r>
          </a:p>
          <a:p>
            <a:endParaRPr lang="en-US" sz="950" dirty="0">
              <a:latin typeface="Roboto" panose="0200000000000000000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364233" y="1372849"/>
            <a:ext cx="259869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Detect SNPs (</a:t>
            </a:r>
            <a:r>
              <a:rPr lang="en-US" sz="9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de-novo</a:t>
            </a:r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using: </a:t>
            </a:r>
          </a:p>
          <a:p>
            <a:pPr marL="171450" indent="-171450">
              <a:buFontTx/>
              <a:buChar char="-"/>
            </a:pPr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genomes (DH1, Lunar White, Deep Purple)</a:t>
            </a:r>
          </a:p>
        </p:txBody>
      </p:sp>
      <p:cxnSp>
        <p:nvCxnSpPr>
          <p:cNvPr id="236" name="Straight Arrow Connector 235"/>
          <p:cNvCxnSpPr/>
          <p:nvPr/>
        </p:nvCxnSpPr>
        <p:spPr>
          <a:xfrm>
            <a:off x="2896669" y="2168144"/>
            <a:ext cx="25467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 rot="5400000">
            <a:off x="1435884" y="2030984"/>
            <a:ext cx="27432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940BBBA-41AE-79E9-049A-36C7C39E2D7A}"/>
              </a:ext>
            </a:extLst>
          </p:cNvPr>
          <p:cNvCxnSpPr/>
          <p:nvPr/>
        </p:nvCxnSpPr>
        <p:spPr>
          <a:xfrm rot="5400000">
            <a:off x="1310640" y="3429000"/>
            <a:ext cx="27432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70FC82D-8E43-8B0B-4FB8-FC05619D9786}"/>
              </a:ext>
            </a:extLst>
          </p:cNvPr>
          <p:cNvSpPr txBox="1"/>
          <p:nvPr/>
        </p:nvSpPr>
        <p:spPr>
          <a:xfrm>
            <a:off x="386995" y="3777369"/>
            <a:ext cx="227491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Identify conserved genes across genomes and target SNPs in conserved genes</a:t>
            </a:r>
          </a:p>
        </p:txBody>
      </p:sp>
    </p:spTree>
    <p:extLst>
      <p:ext uri="{BB962C8B-B14F-4D97-AF65-F5344CB8AC3E}">
        <p14:creationId xmlns:p14="http://schemas.microsoft.com/office/powerpoint/2010/main" val="32089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37"/>
    </mc:Choice>
    <mc:Fallback xmlns="">
      <p:transition spd="slow" advTm="2383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A8407-82E0-4BA6-FA6E-FC082DD0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DaRT</a:t>
            </a:r>
            <a:r>
              <a:rPr lang="en-US" dirty="0"/>
              <a:t> Gene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3E64D-DC90-3F4A-8458-17552AAAE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genomes: DH, Lunar White, Deep Purple</a:t>
            </a:r>
          </a:p>
          <a:p>
            <a:r>
              <a:rPr lang="en-US" dirty="0" err="1"/>
              <a:t>MCScan</a:t>
            </a:r>
            <a:r>
              <a:rPr lang="en-US" dirty="0"/>
              <a:t> analysis to find orthologous syntenic genes</a:t>
            </a:r>
          </a:p>
          <a:p>
            <a:r>
              <a:rPr lang="en-US" dirty="0"/>
              <a:t>Sample output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A8030-A666-12C0-B7A0-0459A0703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9" y="3265828"/>
            <a:ext cx="6268502" cy="382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73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213D5-F182-57BC-AE7B-85989FB2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SNP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BD020-C915-92A0-539F-EE941623A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collinear genes that are not in another </a:t>
            </a:r>
            <a:r>
              <a:rPr lang="en-US" dirty="0" err="1"/>
              <a:t>MCScan</a:t>
            </a:r>
            <a:r>
              <a:rPr lang="en-US" dirty="0"/>
              <a:t> block</a:t>
            </a:r>
          </a:p>
          <a:p>
            <a:pPr lvl="1"/>
            <a:r>
              <a:rPr lang="en-US" dirty="0"/>
              <a:t>Should be present in all three genomes, and both haplotypes</a:t>
            </a:r>
          </a:p>
          <a:p>
            <a:pPr lvl="1"/>
            <a:r>
              <a:rPr lang="en-US" dirty="0"/>
              <a:t>∴ 19,679 genes</a:t>
            </a:r>
          </a:p>
          <a:p>
            <a:r>
              <a:rPr lang="en-US" dirty="0"/>
              <a:t>Search for isolated SNPs (in progress)</a:t>
            </a:r>
          </a:p>
          <a:p>
            <a:pPr lvl="1"/>
            <a:r>
              <a:rPr lang="en-US" dirty="0"/>
              <a:t>Align with Muscle, use </a:t>
            </a:r>
            <a:r>
              <a:rPr lang="en-US" dirty="0" err="1"/>
              <a:t>snp</a:t>
            </a:r>
            <a:r>
              <a:rPr lang="en-US" dirty="0"/>
              <a:t>-sites to generate </a:t>
            </a:r>
            <a:r>
              <a:rPr lang="en-US" dirty="0" err="1"/>
              <a:t>vcf</a:t>
            </a:r>
            <a:endParaRPr lang="en-US" dirty="0"/>
          </a:p>
          <a:p>
            <a:pPr lvl="1"/>
            <a:r>
              <a:rPr lang="en-US" dirty="0"/>
              <a:t>Find isolated SNPs not near others</a:t>
            </a:r>
          </a:p>
          <a:p>
            <a:pPr lvl="1"/>
            <a:r>
              <a:rPr lang="en-US" dirty="0"/>
              <a:t>∴ 4400 SNPs using isolation distance of 60</a:t>
            </a:r>
          </a:p>
          <a:p>
            <a:r>
              <a:rPr lang="en-US" dirty="0"/>
              <a:t>Check for even distribution across the genome</a:t>
            </a:r>
          </a:p>
        </p:txBody>
      </p:sp>
    </p:spTree>
    <p:extLst>
      <p:ext uri="{BB962C8B-B14F-4D97-AF65-F5344CB8AC3E}">
        <p14:creationId xmlns:p14="http://schemas.microsoft.com/office/powerpoint/2010/main" val="3945706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213D5-F182-57BC-AE7B-85989FB2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BD020-C915-92A0-539F-EE941623A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10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B00339-3B72-2E6F-0FBA-EE39A91A3069}"/>
              </a:ext>
            </a:extLst>
          </p:cNvPr>
          <p:cNvSpPr/>
          <p:nvPr/>
        </p:nvSpPr>
        <p:spPr>
          <a:xfrm>
            <a:off x="8932985" y="0"/>
            <a:ext cx="211015" cy="6858000"/>
          </a:xfrm>
          <a:prstGeom prst="rect">
            <a:avLst/>
          </a:prstGeom>
          <a:solidFill>
            <a:srgbClr val="FF9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-up of a fish&#10;&#10;Description automatically generated with low confidence">
            <a:extLst>
              <a:ext uri="{FF2B5EF4-FFF2-40B4-BE49-F238E27FC236}">
                <a16:creationId xmlns:a16="http://schemas.microsoft.com/office/drawing/2014/main" id="{20086650-DC17-35BD-74CC-5C5EFF9A8A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9" r="1071" b="-1"/>
          <a:stretch/>
        </p:blipFill>
        <p:spPr>
          <a:xfrm rot="1874785">
            <a:off x="8470020" y="27907"/>
            <a:ext cx="685814" cy="1189910"/>
          </a:xfrm>
          <a:prstGeom prst="rect">
            <a:avLst/>
          </a:prstGeom>
        </p:spPr>
      </p:pic>
      <p:sp>
        <p:nvSpPr>
          <p:cNvPr id="7" name="Title 13">
            <a:extLst>
              <a:ext uri="{FF2B5EF4-FFF2-40B4-BE49-F238E27FC236}">
                <a16:creationId xmlns:a16="http://schemas.microsoft.com/office/drawing/2014/main" id="{D06FE292-4246-93E9-9292-1176E52A3116}"/>
              </a:ext>
            </a:extLst>
          </p:cNvPr>
          <p:cNvSpPr txBox="1">
            <a:spLocks/>
          </p:cNvSpPr>
          <p:nvPr/>
        </p:nvSpPr>
        <p:spPr>
          <a:xfrm>
            <a:off x="228600" y="622862"/>
            <a:ext cx="822712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3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collected to create and validate </a:t>
            </a:r>
            <a:r>
              <a:rPr lang="en-US" sz="3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DArT</a:t>
            </a:r>
            <a:r>
              <a:rPr lang="en-US" sz="3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A65F37-8281-4D98-9950-D7D621429E5C}"/>
              </a:ext>
            </a:extLst>
          </p:cNvPr>
          <p:cNvSpPr txBox="1"/>
          <p:nvPr/>
        </p:nvSpPr>
        <p:spPr>
          <a:xfrm>
            <a:off x="845386" y="1794730"/>
            <a:ext cx="7826376" cy="342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Efforts from SCRI I resulted in a diverse collection of DNA samples</a:t>
            </a:r>
          </a:p>
          <a:p>
            <a:pPr marL="342900" indent="-342900" defTabSz="685800">
              <a:lnSpc>
                <a:spcPct val="150000"/>
              </a:lnSpc>
              <a:buBlip>
                <a:blip r:embed="rId4"/>
              </a:buBlip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Landrace-A: 37 samples</a:t>
            </a:r>
          </a:p>
          <a:p>
            <a:pPr marL="342900" indent="-342900" defTabSz="685800">
              <a:lnSpc>
                <a:spcPct val="150000"/>
              </a:lnSpc>
              <a:buBlip>
                <a:blip r:embed="rId4"/>
              </a:buBlip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Landrace-B: 45 samples</a:t>
            </a:r>
          </a:p>
          <a:p>
            <a:pPr marL="342900" indent="-342900" defTabSz="685800">
              <a:lnSpc>
                <a:spcPct val="150000"/>
              </a:lnSpc>
              <a:buBlip>
                <a:blip r:embed="rId4"/>
              </a:buBlip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Cultivars: 50 samples</a:t>
            </a:r>
          </a:p>
          <a:p>
            <a:pPr marL="342900" indent="-342900" defTabSz="685800">
              <a:lnSpc>
                <a:spcPct val="150000"/>
              </a:lnSpc>
              <a:buBlip>
                <a:blip r:embed="rId4"/>
              </a:buBlip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Cultivars: 159 samples</a:t>
            </a:r>
          </a:p>
          <a:p>
            <a:pPr marL="342900" indent="-342900" defTabSz="685800">
              <a:lnSpc>
                <a:spcPct val="150000"/>
              </a:lnSpc>
              <a:buBlip>
                <a:blip r:embed="rId4"/>
              </a:buBlip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Mixed:  91 samples </a:t>
            </a:r>
          </a:p>
        </p:txBody>
      </p:sp>
      <p:sp>
        <p:nvSpPr>
          <p:cNvPr id="9" name="Title 13">
            <a:extLst>
              <a:ext uri="{FF2B5EF4-FFF2-40B4-BE49-F238E27FC236}">
                <a16:creationId xmlns:a16="http://schemas.microsoft.com/office/drawing/2014/main" id="{8E98B253-244D-AD1A-1713-421BC704599C}"/>
              </a:ext>
            </a:extLst>
          </p:cNvPr>
          <p:cNvSpPr txBox="1">
            <a:spLocks/>
          </p:cNvSpPr>
          <p:nvPr/>
        </p:nvSpPr>
        <p:spPr>
          <a:xfrm>
            <a:off x="2762564" y="5608514"/>
            <a:ext cx="6050363" cy="5205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 to change for samples of interest</a:t>
            </a:r>
          </a:p>
        </p:txBody>
      </p:sp>
      <p:pic>
        <p:nvPicPr>
          <p:cNvPr id="11" name="Picture 10" descr="A map of the world&#10;&#10;Description automatically generated">
            <a:extLst>
              <a:ext uri="{FF2B5EF4-FFF2-40B4-BE49-F238E27FC236}">
                <a16:creationId xmlns:a16="http://schemas.microsoft.com/office/drawing/2014/main" id="{9881B932-1977-7592-90BA-D2DC86192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49" y="2613517"/>
            <a:ext cx="3046359" cy="1457451"/>
          </a:xfrm>
          <a:prstGeom prst="rect">
            <a:avLst/>
          </a:prstGeom>
        </p:spPr>
      </p:pic>
      <p:pic>
        <p:nvPicPr>
          <p:cNvPr id="13" name="Picture 12" descr="A close-up of a list of words&#10;&#10;Description automatically generated">
            <a:extLst>
              <a:ext uri="{FF2B5EF4-FFF2-40B4-BE49-F238E27FC236}">
                <a16:creationId xmlns:a16="http://schemas.microsoft.com/office/drawing/2014/main" id="{4C86240E-3E53-F262-E4D0-8CB4017776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67" y="4033156"/>
            <a:ext cx="1446020" cy="9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9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ge result for the new zealand institute for plant &amp; food re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19077" y="-21678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Pangenome samples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-4284" y="-9850"/>
            <a:ext cx="9148284" cy="938297"/>
            <a:chOff x="-4284" y="-9850"/>
            <a:chExt cx="9148284" cy="938297"/>
          </a:xfrm>
        </p:grpSpPr>
        <p:sp>
          <p:nvSpPr>
            <p:cNvPr id="48" name="Rectangle 47"/>
            <p:cNvSpPr/>
            <p:nvPr/>
          </p:nvSpPr>
          <p:spPr>
            <a:xfrm>
              <a:off x="-4284" y="673597"/>
              <a:ext cx="9144000" cy="6789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0" y="-9850"/>
              <a:ext cx="1318428" cy="6335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0" name="Picture 2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034" y="36291"/>
              <a:ext cx="1184966" cy="892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7" name="Rounded Rectangle 156"/>
          <p:cNvSpPr/>
          <p:nvPr/>
        </p:nvSpPr>
        <p:spPr>
          <a:xfrm>
            <a:off x="161074" y="1063171"/>
            <a:ext cx="3153738" cy="2515305"/>
          </a:xfrm>
          <a:prstGeom prst="roundRect">
            <a:avLst>
              <a:gd name="adj" fmla="val 49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157"/>
          <p:cNvSpPr/>
          <p:nvPr/>
        </p:nvSpPr>
        <p:spPr>
          <a:xfrm>
            <a:off x="282048" y="1148899"/>
            <a:ext cx="1455242" cy="5172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/>
          </a:p>
        </p:txBody>
      </p:sp>
      <p:sp>
        <p:nvSpPr>
          <p:cNvPr id="159" name="TextBox 158"/>
          <p:cNvSpPr txBox="1"/>
          <p:nvPr/>
        </p:nvSpPr>
        <p:spPr>
          <a:xfrm>
            <a:off x="227344" y="1128974"/>
            <a:ext cx="158053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Carrot pop 1-6 represent Genome 1…25</a:t>
            </a:r>
          </a:p>
          <a:p>
            <a:pPr algn="ctr"/>
            <a:r>
              <a:rPr lang="en-US" sz="95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</a:t>
            </a:r>
            <a:r>
              <a:rPr lang="en-US" sz="950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De-novo</a:t>
            </a:r>
            <a:r>
              <a:rPr lang="en-US" sz="95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assembly)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1866863" y="1148899"/>
            <a:ext cx="1344683" cy="5172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/>
          </a:p>
        </p:txBody>
      </p:sp>
      <p:sp>
        <p:nvSpPr>
          <p:cNvPr id="162" name="TextBox 161"/>
          <p:cNvSpPr txBox="1"/>
          <p:nvPr/>
        </p:nvSpPr>
        <p:spPr>
          <a:xfrm>
            <a:off x="209884" y="818993"/>
            <a:ext cx="310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Roboto" panose="02000000000000000000"/>
              </a:rPr>
              <a:t>1a. Developing the carrot </a:t>
            </a:r>
            <a:r>
              <a:rPr lang="en-US" sz="1200" b="1" dirty="0" err="1">
                <a:latin typeface="Roboto" panose="02000000000000000000"/>
              </a:rPr>
              <a:t>pangenome</a:t>
            </a:r>
            <a:endParaRPr lang="en-US" sz="1200" b="1" dirty="0">
              <a:latin typeface="Roboto" panose="02000000000000000000"/>
            </a:endParaRPr>
          </a:p>
        </p:txBody>
      </p:sp>
      <p:sp>
        <p:nvSpPr>
          <p:cNvPr id="163" name="Arc 162"/>
          <p:cNvSpPr/>
          <p:nvPr/>
        </p:nvSpPr>
        <p:spPr>
          <a:xfrm>
            <a:off x="826127" y="1666401"/>
            <a:ext cx="1055694" cy="1230687"/>
          </a:xfrm>
          <a:prstGeom prst="arc">
            <a:avLst>
              <a:gd name="adj1" fmla="val 16111074"/>
              <a:gd name="adj2" fmla="val 1886769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Arc 163"/>
          <p:cNvSpPr/>
          <p:nvPr/>
        </p:nvSpPr>
        <p:spPr>
          <a:xfrm flipH="1">
            <a:off x="1918382" y="1666136"/>
            <a:ext cx="1021662" cy="957812"/>
          </a:xfrm>
          <a:prstGeom prst="arc">
            <a:avLst>
              <a:gd name="adj1" fmla="val 16081173"/>
              <a:gd name="adj2" fmla="val 1965294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/>
          <p:cNvSpPr txBox="1"/>
          <p:nvPr/>
        </p:nvSpPr>
        <p:spPr>
          <a:xfrm>
            <a:off x="1805874" y="1196376"/>
            <a:ext cx="14900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Carrot available genomes (DH1) 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1047696" y="1836642"/>
            <a:ext cx="16012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</a:t>
            </a:r>
            <a:r>
              <a:rPr lang="en-US" sz="105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Pangenome</a:t>
            </a:r>
            <a:r>
              <a:rPr lang="en-US" sz="105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analysis</a:t>
            </a:r>
          </a:p>
        </p:txBody>
      </p:sp>
      <p:grpSp>
        <p:nvGrpSpPr>
          <p:cNvPr id="167" name="Group 166"/>
          <p:cNvGrpSpPr/>
          <p:nvPr/>
        </p:nvGrpSpPr>
        <p:grpSpPr>
          <a:xfrm>
            <a:off x="417867" y="2074389"/>
            <a:ext cx="3352508" cy="1347136"/>
            <a:chOff x="418142" y="4150226"/>
            <a:chExt cx="3300429" cy="1347136"/>
          </a:xfrm>
        </p:grpSpPr>
        <p:sp>
          <p:nvSpPr>
            <p:cNvPr id="168" name="TextBox 167"/>
            <p:cNvSpPr txBox="1"/>
            <p:nvPr/>
          </p:nvSpPr>
          <p:spPr>
            <a:xfrm>
              <a:off x="1273720" y="5243446"/>
              <a:ext cx="9094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Pangenome</a:t>
              </a:r>
              <a:endParaRPr lang="en-US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8199" y="4375396"/>
              <a:ext cx="859647" cy="788008"/>
            </a:xfrm>
            <a:prstGeom prst="rect">
              <a:avLst/>
            </a:prstGeom>
          </p:spPr>
        </p:pic>
        <p:sp>
          <p:nvSpPr>
            <p:cNvPr id="170" name="Right Brace 169"/>
            <p:cNvSpPr/>
            <p:nvPr/>
          </p:nvSpPr>
          <p:spPr>
            <a:xfrm rot="5400000">
              <a:off x="1651145" y="4536545"/>
              <a:ext cx="133751" cy="1320153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194224" y="4496130"/>
              <a:ext cx="9742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Core genes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 flipV="1">
              <a:off x="1749773" y="4613532"/>
              <a:ext cx="398073" cy="13651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V="1">
              <a:off x="1847383" y="4357235"/>
              <a:ext cx="129413" cy="11903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/>
            <p:cNvSpPr txBox="1"/>
            <p:nvPr/>
          </p:nvSpPr>
          <p:spPr>
            <a:xfrm>
              <a:off x="2025991" y="4150226"/>
              <a:ext cx="1692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Unique and </a:t>
              </a:r>
            </a:p>
            <a:p>
              <a: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Pop. specific genes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18142" y="4236542"/>
              <a:ext cx="9326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Accessory</a:t>
              </a:r>
            </a:p>
            <a:p>
              <a: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genes</a:t>
              </a:r>
            </a:p>
          </p:txBody>
        </p:sp>
        <p:cxnSp>
          <p:nvCxnSpPr>
            <p:cNvPr id="176" name="Straight Connector 175"/>
            <p:cNvCxnSpPr/>
            <p:nvPr/>
          </p:nvCxnSpPr>
          <p:spPr>
            <a:xfrm flipH="1" flipV="1">
              <a:off x="1367947" y="4375396"/>
              <a:ext cx="165076" cy="23575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2145586" y="4611151"/>
              <a:ext cx="10279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1976796" y="4357233"/>
              <a:ext cx="10279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1273720" y="4382539"/>
              <a:ext cx="10279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1"/>
          <p:cNvPicPr/>
          <p:nvPr/>
        </p:nvPicPr>
        <p:blipFill rotWithShape="1">
          <a:blip r:embed="rId5"/>
          <a:srcRect b="48074"/>
          <a:stretch/>
        </p:blipFill>
        <p:spPr>
          <a:xfrm>
            <a:off x="3894197" y="4064471"/>
            <a:ext cx="4529384" cy="2437727"/>
          </a:xfrm>
          <a:prstGeom prst="rect">
            <a:avLst/>
          </a:prstGeom>
          <a:ln w="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934" y="3918750"/>
            <a:ext cx="36652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36 samples: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sahariensis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carota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ssp.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capillifolius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carota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ssp.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gummifer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carota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ssp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carota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Landrace A: 4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Landrace B: 8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Early cultivar: 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Improved cultivar: 8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TBD: 4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2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37"/>
    </mc:Choice>
    <mc:Fallback xmlns="">
      <p:transition spd="slow" advTm="2383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/>
          <p:nvPr/>
        </p:nvSpPr>
        <p:spPr>
          <a:xfrm>
            <a:off x="610204" y="6136413"/>
            <a:ext cx="3430425" cy="69140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50" spc="-1" dirty="0">
                <a:solidFill>
                  <a:srgbClr val="000000"/>
                </a:solidFill>
                <a:latin typeface="Arial"/>
              </a:rPr>
              <a:t>Other possible additions: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US" sz="1350" spc="-1" dirty="0">
                <a:solidFill>
                  <a:srgbClr val="000000"/>
                </a:solidFill>
                <a:latin typeface="Arial"/>
              </a:rPr>
              <a:t>Nematode resistant and susceptible (2)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US" sz="1350" spc="-1" dirty="0">
                <a:solidFill>
                  <a:srgbClr val="000000"/>
                </a:solidFill>
                <a:latin typeface="Arial"/>
              </a:rPr>
              <a:t>Red carrot (1)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4284" y="-9850"/>
            <a:ext cx="9148284" cy="938297"/>
            <a:chOff x="-4284" y="-9850"/>
            <a:chExt cx="9148284" cy="938297"/>
          </a:xfrm>
        </p:grpSpPr>
        <p:sp>
          <p:nvSpPr>
            <p:cNvPr id="13" name="Rectangle 12"/>
            <p:cNvSpPr/>
            <p:nvPr/>
          </p:nvSpPr>
          <p:spPr>
            <a:xfrm>
              <a:off x="-4284" y="673597"/>
              <a:ext cx="9144000" cy="6789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-9850"/>
              <a:ext cx="1318428" cy="6335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2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034" y="36291"/>
              <a:ext cx="1184966" cy="892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119077" y="-21678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Pangenome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samples</a:t>
            </a:r>
          </a:p>
        </p:txBody>
      </p:sp>
      <p:graphicFrame>
        <p:nvGraphicFramePr>
          <p:cNvPr id="138" name="Table 1"/>
          <p:cNvGraphicFramePr/>
          <p:nvPr>
            <p:extLst>
              <p:ext uri="{D42A27DB-BD31-4B8C-83A1-F6EECF244321}">
                <p14:modId xmlns:p14="http://schemas.microsoft.com/office/powerpoint/2010/main" val="1517482154"/>
              </p:ext>
            </p:extLst>
          </p:nvPr>
        </p:nvGraphicFramePr>
        <p:xfrm>
          <a:off x="548746" y="807828"/>
          <a:ext cx="7528453" cy="5288172"/>
        </p:xfrm>
        <a:graphic>
          <a:graphicData uri="http://schemas.openxmlformats.org/drawingml/2006/table">
            <a:tbl>
              <a:tblPr/>
              <a:tblGrid>
                <a:gridCol w="368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2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79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23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8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4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2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12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 No.</a:t>
                      </a:r>
                      <a:endParaRPr lang="en-US" sz="700" b="0" strike="noStrike" spc="-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PI_name</a:t>
                      </a:r>
                      <a:endParaRPr lang="en-US" sz="700" b="0" strike="noStrike" spc="-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PI_info</a:t>
                      </a:r>
                      <a:endParaRPr lang="en-US" sz="700" b="0" strike="noStrike" spc="-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Majority</a:t>
                      </a:r>
                      <a:endParaRPr lang="en-US" sz="700" b="0" strike="noStrike" spc="-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Pangenome Code</a:t>
                      </a:r>
                      <a:endParaRPr lang="en-US" sz="700" b="0" strike="noStrike" spc="-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Skin/ Periderm</a:t>
                      </a:r>
                      <a:endParaRPr lang="en-US" sz="700" b="0" strike="noStrike" spc="-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Cortex</a:t>
                      </a:r>
                      <a:endParaRPr lang="en-US" sz="700" b="0" strike="noStrike" spc="-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Phloem</a:t>
                      </a:r>
                      <a:endParaRPr lang="en-US" sz="700" b="0" strike="noStrike" spc="-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Xylem</a:t>
                      </a:r>
                      <a:endParaRPr lang="en-US" sz="700" b="0" strike="noStrike" spc="-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Petiole</a:t>
                      </a:r>
                      <a:endParaRPr lang="en-US" sz="700" b="0" strike="noStrike" spc="-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8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NSL 6193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DANVERS 247P United States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Cultivar 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632390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Imperator II United States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Cultivar 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4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264233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Claudia (Earliest Nantes) France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Cultivar 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261649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Flakheese Netherlands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Cultivar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18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643114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Belgian United States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Cultivar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540419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Mirzoe Mushtak Uzbekistan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Cultivar 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220517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Zardak (Carrot) Afghanistan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Landrace_A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618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164484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Gajar India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Landrace_B1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652257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Pusa Meghali India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Landrace_B1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652136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Shin Kuroda Gosun Japan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Cultivar 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O/P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264543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Kintoki Japan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Landrace_A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618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652188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Ping Ding China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Landrace_A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Ames 26383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carota ssp. gummifer Portugal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 SSP (Wild)</a:t>
                      </a:r>
                      <a:endParaRPr lang="en-US" sz="7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279764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carota ssp. capillifolius Libya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 SSP (Wild ssp2)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06'E639-1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Brasï¿½lia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</a:t>
                      </a:r>
                      <a:endParaRPr lang="en-US" sz="7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618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15'B118ï¿½1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B2566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Cultivar 2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15'B122-1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B7262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Cultivar 2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Ames 32056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Morocco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Cultivar 2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Ames 29084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Tunisia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Landrace_B3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618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652402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T123 Turkey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Landrace_B2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175717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9114 Turkey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Landrace_B2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344447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Iran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Landrace_B2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652256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IIHR 196 India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Landrace_B1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618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652198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8382-1 Germany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</a:t>
                      </a:r>
                      <a:endParaRPr lang="en-US" sz="7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164461 (Gajar India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Gajar India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Cultivar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285622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Lobberychska SWHN Poland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Cultivar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256065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Afghanistan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Cultivar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618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522176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Benifuku Harumaki 5 Sun Japan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Cultivar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(7-2)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3repeat - UK 13:011201 Afghan Purple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7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Ames 25040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Pusa Kesar India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Landrace_B1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8F4D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Ames 27400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Z021 Uzbekistan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Landrace_A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Lunar White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Lunar White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7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618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Purple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Purple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#N/A</a:t>
                      </a:r>
                      <a:endParaRPr lang="en-US" sz="7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Ames 29086 (Tunisia)</a:t>
                      </a:r>
                      <a:endParaRPr lang="en-US" sz="7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Tunisia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</a:t>
                      </a:r>
                      <a:endParaRPr lang="en-US" sz="7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(Tunisia)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Ames 29096 (sahriensis)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sahariensis Tunisia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 SP (Wild </a:t>
                      </a:r>
                      <a:r>
                        <a:rPr lang="en-US" sz="700" b="1" strike="noStrike" spc="-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ssp</a:t>
                      </a:r>
                      <a:r>
                        <a:rPr lang="en-US" sz="7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3)</a:t>
                      </a:r>
                      <a:endParaRPr lang="en-US" sz="7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2647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652237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Syria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</a:t>
                      </a:r>
                      <a:endParaRPr lang="en-US" sz="7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Syr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7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7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85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Box 3"/>
          <p:cNvSpPr/>
          <p:nvPr/>
        </p:nvSpPr>
        <p:spPr>
          <a:xfrm>
            <a:off x="1219200" y="965817"/>
            <a:ext cx="2511969" cy="29899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r>
              <a:rPr lang="en-US" sz="1500" b="1" spc="-1" dirty="0" err="1">
                <a:solidFill>
                  <a:srgbClr val="000000"/>
                </a:solidFill>
                <a:latin typeface="Arial"/>
              </a:rPr>
              <a:t>PacBio</a:t>
            </a:r>
            <a:r>
              <a:rPr lang="en-US" sz="1500" b="1" spc="-1" dirty="0">
                <a:solidFill>
                  <a:srgbClr val="000000"/>
                </a:solidFill>
                <a:latin typeface="Arial"/>
              </a:rPr>
              <a:t> + Hi-C samples (6)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4284" y="-9850"/>
            <a:ext cx="9148284" cy="938297"/>
            <a:chOff x="-4284" y="-9850"/>
            <a:chExt cx="9148284" cy="938297"/>
          </a:xfrm>
        </p:grpSpPr>
        <p:sp>
          <p:nvSpPr>
            <p:cNvPr id="9" name="Rectangle 8"/>
            <p:cNvSpPr/>
            <p:nvPr/>
          </p:nvSpPr>
          <p:spPr>
            <a:xfrm>
              <a:off x="-4284" y="673597"/>
              <a:ext cx="9144000" cy="6789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-9850"/>
              <a:ext cx="1318428" cy="6335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2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034" y="36291"/>
              <a:ext cx="1184966" cy="892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190625" y="84980"/>
            <a:ext cx="708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 assemblies and annotation strategy</a:t>
            </a:r>
          </a:p>
        </p:txBody>
      </p:sp>
      <p:sp>
        <p:nvSpPr>
          <p:cNvPr id="13" name="TextBox 3"/>
          <p:cNvSpPr/>
          <p:nvPr/>
        </p:nvSpPr>
        <p:spPr>
          <a:xfrm>
            <a:off x="980225" y="2120736"/>
            <a:ext cx="2627000" cy="529824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algn="ctr"/>
            <a:r>
              <a:rPr lang="en-US" sz="1500" spc="-1" dirty="0">
                <a:solidFill>
                  <a:srgbClr val="000000"/>
                </a:solidFill>
                <a:latin typeface="Arial"/>
              </a:rPr>
              <a:t>Assembly </a:t>
            </a:r>
          </a:p>
          <a:p>
            <a:pPr algn="ctr"/>
            <a:r>
              <a:rPr lang="en-US" sz="1500" spc="-1" dirty="0">
                <a:solidFill>
                  <a:srgbClr val="000000"/>
                </a:solidFill>
                <a:latin typeface="Arial"/>
              </a:rPr>
              <a:t>(consensus, haplotype1 &amp; 2) </a:t>
            </a:r>
          </a:p>
        </p:txBody>
      </p:sp>
      <p:sp>
        <p:nvSpPr>
          <p:cNvPr id="14" name="TextBox 3"/>
          <p:cNvSpPr/>
          <p:nvPr/>
        </p:nvSpPr>
        <p:spPr>
          <a:xfrm>
            <a:off x="1639474" y="3042684"/>
            <a:ext cx="1138003" cy="29899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algn="ctr"/>
            <a:r>
              <a:rPr lang="en-US" sz="1500" spc="-1" dirty="0">
                <a:solidFill>
                  <a:srgbClr val="000000"/>
                </a:solidFill>
                <a:latin typeface="Arial"/>
              </a:rPr>
              <a:t>Scaffolding </a:t>
            </a:r>
          </a:p>
        </p:txBody>
      </p:sp>
      <p:sp>
        <p:nvSpPr>
          <p:cNvPr id="2" name="Down Arrow 1"/>
          <p:cNvSpPr/>
          <p:nvPr/>
        </p:nvSpPr>
        <p:spPr>
          <a:xfrm>
            <a:off x="2123225" y="1777836"/>
            <a:ext cx="170500" cy="3429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123225" y="2672514"/>
            <a:ext cx="170500" cy="3429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3"/>
          <p:cNvSpPr/>
          <p:nvPr/>
        </p:nvSpPr>
        <p:spPr>
          <a:xfrm>
            <a:off x="1219200" y="3733800"/>
            <a:ext cx="1964384" cy="29899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algn="ctr"/>
            <a:r>
              <a:rPr lang="en-US" sz="1500" spc="-1" dirty="0">
                <a:solidFill>
                  <a:srgbClr val="000000"/>
                </a:solidFill>
                <a:latin typeface="Arial"/>
              </a:rPr>
              <a:t>Assembly corrections</a:t>
            </a:r>
          </a:p>
        </p:txBody>
      </p:sp>
      <p:sp>
        <p:nvSpPr>
          <p:cNvPr id="17" name="TextBox 3"/>
          <p:cNvSpPr/>
          <p:nvPr/>
        </p:nvSpPr>
        <p:spPr>
          <a:xfrm>
            <a:off x="2352361" y="2683541"/>
            <a:ext cx="1925912" cy="29899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algn="ctr"/>
            <a:r>
              <a:rPr lang="en-US" sz="1500" spc="-1" dirty="0">
                <a:solidFill>
                  <a:srgbClr val="000000"/>
                </a:solidFill>
                <a:latin typeface="Arial"/>
              </a:rPr>
              <a:t>Hi-C data + </a:t>
            </a:r>
            <a:r>
              <a:rPr lang="en-US" sz="1500" spc="-1" dirty="0" err="1">
                <a:solidFill>
                  <a:srgbClr val="000000"/>
                </a:solidFill>
                <a:latin typeface="Arial"/>
              </a:rPr>
              <a:t>HiFiasm</a:t>
            </a:r>
            <a:r>
              <a:rPr lang="en-US" sz="1500" spc="-1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8" name="TextBox 3"/>
          <p:cNvSpPr/>
          <p:nvPr/>
        </p:nvSpPr>
        <p:spPr>
          <a:xfrm>
            <a:off x="2379810" y="1772520"/>
            <a:ext cx="895117" cy="29899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algn="ctr"/>
            <a:r>
              <a:rPr lang="en-US" sz="1500" spc="-1" dirty="0" err="1">
                <a:solidFill>
                  <a:srgbClr val="000000"/>
                </a:solidFill>
                <a:latin typeface="Arial"/>
              </a:rPr>
              <a:t>HiFiasm</a:t>
            </a:r>
            <a:r>
              <a:rPr lang="en-US" sz="1500" spc="-1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9" name="TextBox 3"/>
          <p:cNvSpPr/>
          <p:nvPr/>
        </p:nvSpPr>
        <p:spPr>
          <a:xfrm>
            <a:off x="1669600" y="1421338"/>
            <a:ext cx="1173654" cy="29899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r>
              <a:rPr lang="en-US" sz="1500" spc="-1" dirty="0" err="1">
                <a:solidFill>
                  <a:srgbClr val="000000"/>
                </a:solidFill>
                <a:latin typeface="Arial"/>
              </a:rPr>
              <a:t>PacBio</a:t>
            </a:r>
            <a:r>
              <a:rPr lang="en-US" sz="1500" spc="-1" dirty="0">
                <a:solidFill>
                  <a:srgbClr val="000000"/>
                </a:solidFill>
                <a:latin typeface="Arial"/>
              </a:rPr>
              <a:t> data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2134310" y="3366288"/>
            <a:ext cx="170500" cy="3429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3"/>
          <p:cNvSpPr/>
          <p:nvPr/>
        </p:nvSpPr>
        <p:spPr>
          <a:xfrm>
            <a:off x="2379810" y="3401827"/>
            <a:ext cx="917558" cy="29899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algn="ctr"/>
            <a:r>
              <a:rPr lang="en-US" sz="1500" spc="-1" dirty="0" err="1">
                <a:solidFill>
                  <a:srgbClr val="000000"/>
                </a:solidFill>
                <a:latin typeface="Arial"/>
              </a:rPr>
              <a:t>JuiceBox</a:t>
            </a:r>
            <a:endParaRPr lang="en-US" sz="15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3"/>
          <p:cNvSpPr/>
          <p:nvPr/>
        </p:nvSpPr>
        <p:spPr>
          <a:xfrm>
            <a:off x="893038" y="5155017"/>
            <a:ext cx="2598146" cy="29899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algn="ctr"/>
            <a:r>
              <a:rPr lang="en-US" sz="1500" spc="-1" dirty="0">
                <a:solidFill>
                  <a:srgbClr val="000000"/>
                </a:solidFill>
                <a:latin typeface="Arial"/>
              </a:rPr>
              <a:t>Repeat prediction annotation</a:t>
            </a:r>
          </a:p>
        </p:txBody>
      </p:sp>
      <p:sp>
        <p:nvSpPr>
          <p:cNvPr id="23" name="TextBox 3"/>
          <p:cNvSpPr/>
          <p:nvPr/>
        </p:nvSpPr>
        <p:spPr>
          <a:xfrm>
            <a:off x="417793" y="5893055"/>
            <a:ext cx="3869136" cy="29899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algn="ctr"/>
            <a:r>
              <a:rPr lang="en-US" sz="1500" spc="-1" dirty="0">
                <a:solidFill>
                  <a:srgbClr val="000000"/>
                </a:solidFill>
                <a:latin typeface="Arial"/>
              </a:rPr>
              <a:t>Genomic features prediction and annotation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2134310" y="4085948"/>
            <a:ext cx="170500" cy="3429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2095776" y="5503014"/>
            <a:ext cx="170500" cy="3429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3"/>
          <p:cNvSpPr/>
          <p:nvPr/>
        </p:nvSpPr>
        <p:spPr>
          <a:xfrm>
            <a:off x="2350839" y="5493549"/>
            <a:ext cx="2280689" cy="37593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67500" tIns="33750" rIns="67500" bIns="33750" anchor="t">
            <a:spAutoFit/>
          </a:bodyPr>
          <a:lstStyle/>
          <a:p>
            <a:pPr algn="ctr"/>
            <a:r>
              <a:rPr lang="en-US" sz="1000" spc="-1" dirty="0">
                <a:solidFill>
                  <a:srgbClr val="000000"/>
                </a:solidFill>
                <a:latin typeface="Arial"/>
              </a:rPr>
              <a:t>Transcriptome data (root, petiole, leaf, flower germ. Seeds) (Illumina)</a:t>
            </a:r>
          </a:p>
        </p:txBody>
      </p:sp>
      <p:sp>
        <p:nvSpPr>
          <p:cNvPr id="27" name="TextBox 3"/>
          <p:cNvSpPr/>
          <p:nvPr/>
        </p:nvSpPr>
        <p:spPr>
          <a:xfrm>
            <a:off x="5680202" y="965817"/>
            <a:ext cx="2006189" cy="29899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r>
              <a:rPr lang="en-US" sz="1500" b="1" spc="-1" dirty="0" err="1">
                <a:solidFill>
                  <a:srgbClr val="000000"/>
                </a:solidFill>
                <a:latin typeface="Arial"/>
              </a:rPr>
              <a:t>PacBio</a:t>
            </a:r>
            <a:r>
              <a:rPr lang="en-US" sz="1500" b="1" spc="-1" dirty="0">
                <a:solidFill>
                  <a:srgbClr val="000000"/>
                </a:solidFill>
                <a:latin typeface="Arial"/>
              </a:rPr>
              <a:t> samples (30)</a:t>
            </a:r>
          </a:p>
        </p:txBody>
      </p:sp>
      <p:sp>
        <p:nvSpPr>
          <p:cNvPr id="28" name="TextBox 3"/>
          <p:cNvSpPr/>
          <p:nvPr/>
        </p:nvSpPr>
        <p:spPr>
          <a:xfrm>
            <a:off x="5322509" y="2875807"/>
            <a:ext cx="2627000" cy="529824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algn="ctr"/>
            <a:r>
              <a:rPr lang="en-US" sz="1500" spc="-1" dirty="0">
                <a:solidFill>
                  <a:srgbClr val="000000"/>
                </a:solidFill>
                <a:latin typeface="Arial"/>
              </a:rPr>
              <a:t>Assembly </a:t>
            </a:r>
          </a:p>
          <a:p>
            <a:pPr algn="ctr"/>
            <a:r>
              <a:rPr lang="en-US" sz="1500" spc="-1" dirty="0">
                <a:solidFill>
                  <a:srgbClr val="000000"/>
                </a:solidFill>
                <a:latin typeface="Arial"/>
              </a:rPr>
              <a:t>(consensus, haplotype1 &amp; 2) </a:t>
            </a:r>
          </a:p>
        </p:txBody>
      </p:sp>
      <p:sp>
        <p:nvSpPr>
          <p:cNvPr id="29" name="Down Arrow 28"/>
          <p:cNvSpPr/>
          <p:nvPr/>
        </p:nvSpPr>
        <p:spPr>
          <a:xfrm>
            <a:off x="6465509" y="2532907"/>
            <a:ext cx="170500" cy="3429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3"/>
          <p:cNvSpPr/>
          <p:nvPr/>
        </p:nvSpPr>
        <p:spPr>
          <a:xfrm>
            <a:off x="6722094" y="2527591"/>
            <a:ext cx="895117" cy="29899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algn="ctr"/>
            <a:r>
              <a:rPr lang="en-US" sz="1500" spc="-1" dirty="0" err="1">
                <a:solidFill>
                  <a:srgbClr val="000000"/>
                </a:solidFill>
                <a:latin typeface="Arial"/>
              </a:rPr>
              <a:t>HiFiasm</a:t>
            </a:r>
            <a:r>
              <a:rPr lang="en-US" sz="1500" spc="-1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31" name="TextBox 3"/>
          <p:cNvSpPr/>
          <p:nvPr/>
        </p:nvSpPr>
        <p:spPr>
          <a:xfrm>
            <a:off x="6011884" y="2176409"/>
            <a:ext cx="1173654" cy="29899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r>
              <a:rPr lang="en-US" sz="1500" spc="-1" dirty="0" err="1">
                <a:solidFill>
                  <a:srgbClr val="000000"/>
                </a:solidFill>
                <a:latin typeface="Arial"/>
              </a:rPr>
              <a:t>PacBio</a:t>
            </a:r>
            <a:r>
              <a:rPr lang="en-US" sz="1500" spc="-1" dirty="0">
                <a:solidFill>
                  <a:srgbClr val="000000"/>
                </a:solidFill>
                <a:latin typeface="Arial"/>
              </a:rPr>
              <a:t> data</a:t>
            </a:r>
          </a:p>
        </p:txBody>
      </p:sp>
      <p:sp>
        <p:nvSpPr>
          <p:cNvPr id="32" name="TextBox 3"/>
          <p:cNvSpPr/>
          <p:nvPr/>
        </p:nvSpPr>
        <p:spPr>
          <a:xfrm>
            <a:off x="6097016" y="3815808"/>
            <a:ext cx="1138003" cy="29899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algn="ctr"/>
            <a:r>
              <a:rPr lang="en-US" sz="1500" spc="-1" dirty="0">
                <a:solidFill>
                  <a:srgbClr val="000000"/>
                </a:solidFill>
                <a:latin typeface="Arial"/>
              </a:rPr>
              <a:t>Scaffolding </a:t>
            </a:r>
          </a:p>
        </p:txBody>
      </p:sp>
      <p:sp>
        <p:nvSpPr>
          <p:cNvPr id="33" name="Down Arrow 32"/>
          <p:cNvSpPr/>
          <p:nvPr/>
        </p:nvSpPr>
        <p:spPr>
          <a:xfrm>
            <a:off x="6495517" y="3464861"/>
            <a:ext cx="170500" cy="3429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"/>
          <p:cNvSpPr/>
          <p:nvPr/>
        </p:nvSpPr>
        <p:spPr>
          <a:xfrm>
            <a:off x="1498412" y="4488626"/>
            <a:ext cx="1420131" cy="29899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algn="ctr"/>
            <a:r>
              <a:rPr lang="en-US" sz="1500" spc="-1" dirty="0">
                <a:solidFill>
                  <a:srgbClr val="000000"/>
                </a:solidFill>
                <a:latin typeface="Arial"/>
              </a:rPr>
              <a:t>Final assembly</a:t>
            </a:r>
          </a:p>
        </p:txBody>
      </p:sp>
      <p:sp>
        <p:nvSpPr>
          <p:cNvPr id="41" name="Down Arrow 40"/>
          <p:cNvSpPr/>
          <p:nvPr/>
        </p:nvSpPr>
        <p:spPr>
          <a:xfrm>
            <a:off x="2116142" y="4820486"/>
            <a:ext cx="170500" cy="3429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/>
          <p:cNvCxnSpPr>
            <a:stCxn id="40" idx="3"/>
          </p:cNvCxnSpPr>
          <p:nvPr/>
        </p:nvCxnSpPr>
        <p:spPr>
          <a:xfrm flipV="1">
            <a:off x="2918543" y="3652386"/>
            <a:ext cx="3329857" cy="985736"/>
          </a:xfrm>
          <a:prstGeom prst="bentConnector3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3"/>
          <p:cNvSpPr/>
          <p:nvPr/>
        </p:nvSpPr>
        <p:spPr>
          <a:xfrm>
            <a:off x="6047427" y="4488626"/>
            <a:ext cx="1420131" cy="29899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algn="ctr"/>
            <a:r>
              <a:rPr lang="en-US" sz="1500" spc="-1" dirty="0">
                <a:solidFill>
                  <a:srgbClr val="000000"/>
                </a:solidFill>
                <a:latin typeface="Arial"/>
              </a:rPr>
              <a:t>Final assembly</a:t>
            </a:r>
          </a:p>
        </p:txBody>
      </p:sp>
      <p:sp>
        <p:nvSpPr>
          <p:cNvPr id="46" name="Down Arrow 45"/>
          <p:cNvSpPr/>
          <p:nvPr/>
        </p:nvSpPr>
        <p:spPr>
          <a:xfrm>
            <a:off x="6465509" y="4141291"/>
            <a:ext cx="170500" cy="3429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3"/>
          <p:cNvSpPr/>
          <p:nvPr/>
        </p:nvSpPr>
        <p:spPr>
          <a:xfrm>
            <a:off x="5262771" y="5155017"/>
            <a:ext cx="2598146" cy="29899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algn="ctr"/>
            <a:r>
              <a:rPr lang="en-US" sz="1500" spc="-1" dirty="0">
                <a:solidFill>
                  <a:srgbClr val="000000"/>
                </a:solidFill>
                <a:latin typeface="Arial"/>
              </a:rPr>
              <a:t>Repeat prediction annotation</a:t>
            </a:r>
          </a:p>
        </p:txBody>
      </p:sp>
      <p:sp>
        <p:nvSpPr>
          <p:cNvPr id="48" name="TextBox 3"/>
          <p:cNvSpPr/>
          <p:nvPr/>
        </p:nvSpPr>
        <p:spPr>
          <a:xfrm>
            <a:off x="4787526" y="5893055"/>
            <a:ext cx="3869136" cy="29899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algn="ctr"/>
            <a:r>
              <a:rPr lang="en-US" sz="1500" spc="-1" dirty="0">
                <a:solidFill>
                  <a:srgbClr val="000000"/>
                </a:solidFill>
                <a:latin typeface="Arial"/>
              </a:rPr>
              <a:t>Genomic features prediction and annotation</a:t>
            </a:r>
          </a:p>
        </p:txBody>
      </p:sp>
      <p:sp>
        <p:nvSpPr>
          <p:cNvPr id="49" name="Down Arrow 48"/>
          <p:cNvSpPr/>
          <p:nvPr/>
        </p:nvSpPr>
        <p:spPr>
          <a:xfrm>
            <a:off x="6465509" y="5503014"/>
            <a:ext cx="170500" cy="3429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6465509" y="4835361"/>
            <a:ext cx="170500" cy="3429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9778D52-BF45-B9E0-D899-8675B407BC75}"/>
              </a:ext>
            </a:extLst>
          </p:cNvPr>
          <p:cNvSpPr/>
          <p:nvPr/>
        </p:nvSpPr>
        <p:spPr>
          <a:xfrm>
            <a:off x="6656319" y="5469978"/>
            <a:ext cx="2280689" cy="37593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67500" tIns="33750" rIns="67500" bIns="33750" anchor="t">
            <a:spAutoFit/>
          </a:bodyPr>
          <a:lstStyle/>
          <a:p>
            <a:pPr algn="ctr"/>
            <a:r>
              <a:rPr lang="en-US" sz="1000" spc="-1" dirty="0">
                <a:solidFill>
                  <a:srgbClr val="000000"/>
                </a:solidFill>
                <a:latin typeface="Arial"/>
              </a:rPr>
              <a:t>Transcriptome data (root, petiole, leaf, flower germ. Seeds) (Illumina)</a:t>
            </a:r>
          </a:p>
        </p:txBody>
      </p:sp>
    </p:spTree>
    <p:extLst>
      <p:ext uri="{BB962C8B-B14F-4D97-AF65-F5344CB8AC3E}">
        <p14:creationId xmlns:p14="http://schemas.microsoft.com/office/powerpoint/2010/main" val="232213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Table 1"/>
          <p:cNvGraphicFramePr/>
          <p:nvPr>
            <p:extLst>
              <p:ext uri="{D42A27DB-BD31-4B8C-83A1-F6EECF244321}">
                <p14:modId xmlns:p14="http://schemas.microsoft.com/office/powerpoint/2010/main" val="2176199350"/>
              </p:ext>
            </p:extLst>
          </p:nvPr>
        </p:nvGraphicFramePr>
        <p:xfrm>
          <a:off x="955296" y="1219200"/>
          <a:ext cx="6645121" cy="4501530"/>
        </p:xfrm>
        <a:graphic>
          <a:graphicData uri="http://schemas.openxmlformats.org/drawingml/2006/table">
            <a:tbl>
              <a:tblPr/>
              <a:tblGrid>
                <a:gridCol w="32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9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39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67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58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62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26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b="1" strike="noStrike" spc="-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 No.</a:t>
                      </a:r>
                      <a:endParaRPr lang="en-US" sz="600" b="0" strike="noStrike" spc="-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b="1" strike="noStrike" spc="-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PI_name</a:t>
                      </a:r>
                      <a:endParaRPr lang="en-US" sz="600" b="0" strike="noStrike" spc="-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b="1" strike="noStrike" spc="-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PI_info</a:t>
                      </a:r>
                      <a:endParaRPr lang="en-US" sz="600" b="0" strike="noStrike" spc="-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b="1" strike="noStrike" spc="-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Majority</a:t>
                      </a:r>
                      <a:endParaRPr lang="en-US" sz="600" b="0" strike="noStrike" spc="-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b="1" strike="noStrike" spc="-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Pangenome Code</a:t>
                      </a:r>
                      <a:endParaRPr lang="en-US" sz="600" b="0" strike="noStrike" spc="-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b="1" strike="noStrike" spc="-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Skin/ Periderm</a:t>
                      </a:r>
                      <a:endParaRPr lang="en-US" sz="600" b="0" strike="noStrike" spc="-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b="1" strike="noStrike" spc="-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Cortex</a:t>
                      </a:r>
                      <a:endParaRPr lang="en-US" sz="600" b="0" strike="noStrike" spc="-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b="1" strike="noStrike" spc="-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Phloem</a:t>
                      </a:r>
                      <a:endParaRPr lang="en-US" sz="600" b="0" strike="noStrike" spc="-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b="1" strike="noStrike" spc="-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Xylem</a:t>
                      </a:r>
                      <a:endParaRPr lang="en-US" sz="600" b="0" strike="noStrike" spc="-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b="1" strike="noStrike" spc="-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Petiole</a:t>
                      </a:r>
                      <a:endParaRPr lang="en-US" sz="600" b="0" strike="noStrike" spc="-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3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NSL 6193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DANVERS 247P United States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Cultivar 1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632390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Imperator II United States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Cultivar 1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3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264233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Claudia (Earliest Nantes) France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Cultivar 1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261649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Flakheese Netherlands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Cultivar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53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643114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Belgian United States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Cultivar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540419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Mirzoe Mushtak Uzbekistan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Cultivar 1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220517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Zardak (Carrot) Afghanistan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Landrace_A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53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164484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Gajar India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Landrace_B1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652257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Pusa Meghali India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Landrace_B1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652136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Shin Kuroda Gosun Japan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Cultivar 1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O/P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264543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Kintoki Japan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Landrace_A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853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652188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Ping Ding China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Landrace_A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Ames 26383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carota ssp. gummifer Portugal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 SSP (Wild)</a:t>
                      </a:r>
                      <a:endParaRPr lang="en-US" sz="5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279764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carota ssp. capillifolius Libya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 SSP (Wild ssp2)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06'E639-1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Brasï¿½lia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</a:t>
                      </a:r>
                      <a:endParaRPr lang="en-US" sz="5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853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15'B118ï¿½1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B2566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Cultivar 2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15'B122-1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B7262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Cultivar 2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Ames 32056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Morocco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Cultivar 2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Ames 29084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Tunisia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Landrace_B3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853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652402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T123 Turkey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Landrace_B2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175717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9114 Turkey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Landrace_B2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344447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Iran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Landrace_B2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652256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IIHR 196 India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Landrace_B1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853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652198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8382-1 Germany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</a:t>
                      </a:r>
                      <a:endParaRPr lang="en-US" sz="5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164461 (Gajar India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Gajar India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Cultivar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285622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Lobberychska SWHN Poland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Cultivar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256065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Afghanistan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Cultivar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853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522176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Benifuku Harumaki 5 Sun Japan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Cultivar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(7-2)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3repeat - UK 13:011201 Afghan Purple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5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Ames 25040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Pusa Kesar India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Landrace_B1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8F4D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Ames 27400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Z021 Uzbekistan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Landrace_A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A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Lunar White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Lunar White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5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853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Purple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Purple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#N/A</a:t>
                      </a:r>
                      <a:endParaRPr lang="en-US" sz="5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56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Ames 29086 (Tunisia)</a:t>
                      </a:r>
                      <a:endParaRPr lang="en-US" sz="5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Tunisia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</a:t>
                      </a:r>
                      <a:endParaRPr lang="en-US" sz="5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(Tunisia)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Ames 29096 (sahriensis)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sahariensis Tunisia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 SP (Wild </a:t>
                      </a:r>
                      <a:r>
                        <a:rPr lang="en-US" sz="500" b="1" strike="noStrike" spc="-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ssp</a:t>
                      </a:r>
                      <a:r>
                        <a:rPr lang="en-US" sz="5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3)</a:t>
                      </a:r>
                      <a:endParaRPr lang="en-US" sz="5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88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652237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64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Syria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</a:t>
                      </a:r>
                      <a:endParaRPr lang="en-US" sz="5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Syr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500" b="0" strike="noStrike" spc="-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tabLst>
                          <a:tab pos="0" algn="l"/>
                        </a:tabLst>
                      </a:pPr>
                      <a:r>
                        <a:rPr lang="en-US" sz="500" b="1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5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  <p:sp>
        <p:nvSpPr>
          <p:cNvPr id="139" name="Text Box 4"/>
          <p:cNvSpPr/>
          <p:nvPr/>
        </p:nvSpPr>
        <p:spPr>
          <a:xfrm>
            <a:off x="4068321" y="870938"/>
            <a:ext cx="1455397" cy="27590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50" i="1" spc="-1" dirty="0">
                <a:solidFill>
                  <a:srgbClr val="FF0000"/>
                </a:solidFill>
                <a:latin typeface="Arial"/>
                <a:ea typeface="DejaVu Sans" panose="020B0606030804020204"/>
              </a:rPr>
              <a:t>To be sequenced</a:t>
            </a:r>
            <a:endParaRPr lang="en-US" sz="1350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42" name="Text Box 7"/>
          <p:cNvSpPr/>
          <p:nvPr/>
        </p:nvSpPr>
        <p:spPr>
          <a:xfrm>
            <a:off x="2296445" y="870938"/>
            <a:ext cx="1451250" cy="27590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50" i="1" spc="-1" dirty="0">
                <a:solidFill>
                  <a:srgbClr val="00B050"/>
                </a:solidFill>
                <a:latin typeface="Arial"/>
                <a:ea typeface="DejaVu Sans" panose="020B0606030804020204"/>
              </a:rPr>
              <a:t>Sequenced</a:t>
            </a:r>
            <a:endParaRPr lang="en-US" sz="1350" spc="-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77786" y="1442670"/>
            <a:ext cx="77370" cy="38862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78957" y="5366970"/>
            <a:ext cx="76199" cy="35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4"/>
          <p:cNvSpPr/>
          <p:nvPr/>
        </p:nvSpPr>
        <p:spPr>
          <a:xfrm>
            <a:off x="879096" y="5791768"/>
            <a:ext cx="3430425" cy="69140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50" spc="-1" dirty="0">
                <a:solidFill>
                  <a:srgbClr val="000000"/>
                </a:solidFill>
                <a:latin typeface="Arial"/>
              </a:rPr>
              <a:t>Other possible additions: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US" sz="1350" spc="-1" dirty="0">
                <a:solidFill>
                  <a:srgbClr val="000000"/>
                </a:solidFill>
                <a:latin typeface="Arial"/>
              </a:rPr>
              <a:t>Nematode resistant and susceptible (2)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US" sz="1350" spc="-1" dirty="0">
                <a:solidFill>
                  <a:srgbClr val="000000"/>
                </a:solidFill>
                <a:latin typeface="Arial"/>
              </a:rPr>
              <a:t>Red carrot (1)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4284" y="-9850"/>
            <a:ext cx="9148284" cy="938297"/>
            <a:chOff x="-4284" y="-9850"/>
            <a:chExt cx="9148284" cy="938297"/>
          </a:xfrm>
        </p:grpSpPr>
        <p:sp>
          <p:nvSpPr>
            <p:cNvPr id="13" name="Rectangle 12"/>
            <p:cNvSpPr/>
            <p:nvPr/>
          </p:nvSpPr>
          <p:spPr>
            <a:xfrm>
              <a:off x="-4284" y="673597"/>
              <a:ext cx="9144000" cy="6789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-9850"/>
              <a:ext cx="1318428" cy="6335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2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034" y="36291"/>
              <a:ext cx="1184966" cy="892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119077" y="-21678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Genomic DNA Sequencing status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2750" y="824226"/>
            <a:ext cx="145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PacBio HiFi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9988" y="824226"/>
            <a:ext cx="117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Hi-C </a:t>
            </a:r>
          </a:p>
        </p:txBody>
      </p:sp>
      <p:sp>
        <p:nvSpPr>
          <p:cNvPr id="5" name="Oval 4"/>
          <p:cNvSpPr/>
          <p:nvPr/>
        </p:nvSpPr>
        <p:spPr>
          <a:xfrm>
            <a:off x="3747695" y="888517"/>
            <a:ext cx="228600" cy="2407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17484" y="5486400"/>
            <a:ext cx="115168" cy="1047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17484" y="2996217"/>
            <a:ext cx="115168" cy="1047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17484" y="2632328"/>
            <a:ext cx="115168" cy="1047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17484" y="1811942"/>
            <a:ext cx="115168" cy="1047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17484" y="2051468"/>
            <a:ext cx="115168" cy="1047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17484" y="3831771"/>
            <a:ext cx="115168" cy="1047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7484" y="4191540"/>
            <a:ext cx="115168" cy="1047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5DADEB-2356-FAC8-3A4D-44069347D1C5}"/>
              </a:ext>
            </a:extLst>
          </p:cNvPr>
          <p:cNvSpPr/>
          <p:nvPr/>
        </p:nvSpPr>
        <p:spPr>
          <a:xfrm>
            <a:off x="2021196" y="888517"/>
            <a:ext cx="228600" cy="2407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1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2" grpId="0"/>
      <p:bldP spid="2" grpId="0" animBg="1"/>
      <p:bldP spid="10" grpId="0" animBg="1"/>
      <p:bldP spid="3" grpId="0"/>
      <p:bldP spid="20" grpId="0"/>
      <p:bldP spid="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Table 5"/>
          <p:cNvGraphicFramePr/>
          <p:nvPr>
            <p:extLst>
              <p:ext uri="{D42A27DB-BD31-4B8C-83A1-F6EECF244321}">
                <p14:modId xmlns:p14="http://schemas.microsoft.com/office/powerpoint/2010/main" val="3521616330"/>
              </p:ext>
            </p:extLst>
          </p:nvPr>
        </p:nvGraphicFramePr>
        <p:xfrm>
          <a:off x="130969" y="1150811"/>
          <a:ext cx="8084231" cy="148698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105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1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37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31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82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37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54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89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44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184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893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310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22890">
                <a:tc>
                  <a:txBody>
                    <a:bodyPr/>
                    <a:lstStyle/>
                    <a:p>
                      <a:endParaRPr lang="en-US" sz="600" strike="noStrike" spc="-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PG4</a:t>
                      </a:r>
                    </a:p>
                  </a:txBody>
                  <a:tcPr marL="9450" marR="9450" marT="945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PG6_HiC</a:t>
                      </a:r>
                    </a:p>
                  </a:txBody>
                  <a:tcPr marL="9450" marR="9450" marT="945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PG8</a:t>
                      </a:r>
                    </a:p>
                  </a:txBody>
                  <a:tcPr marL="9450" marR="9450" marT="945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PG9_HiC</a:t>
                      </a:r>
                    </a:p>
                  </a:txBody>
                  <a:tcPr marL="9450" marR="9450" marT="945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PG19</a:t>
                      </a:r>
                    </a:p>
                  </a:txBody>
                  <a:tcPr marL="9450" marR="9450" marT="945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90">
                <a:tc>
                  <a:txBody>
                    <a:bodyPr/>
                    <a:lstStyle/>
                    <a:p>
                      <a:endParaRPr lang="en-US" sz="600" strike="noStrike" spc="-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Consensus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Consensus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Consensus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Consensus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Consensus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H2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sequences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655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1698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914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2374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736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833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897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bases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525736585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481559247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454550289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538138951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491256925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464079538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536811328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487262574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474476767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546925182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519886018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473654931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511791720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494368395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436597547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 sequence length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14766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14766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14766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9395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5516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9395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13920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5836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3286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8200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16908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15783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20640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sequence length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49819084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46897398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49834262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63249786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58545973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50714727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87467238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70073240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76187492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54573312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55432457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54432732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58962319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54709889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44627739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sequence length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802651.27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610341.25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1583798.92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316925.18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366883.44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818482.43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587320.93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508094.45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2510459.08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230381.29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240465.32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643552.9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614395.82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551135.33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2182987.73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2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N50 length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36404150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30611798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16767635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38965885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22593812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19349999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59155697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46133939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48766218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41640568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31656613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16987299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41984078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24850910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22727875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2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 + T)s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64.50%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64.49%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64.54%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64.79%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64.85%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65.06%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64.64%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64.71%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64.67%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65.35%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65.54%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65.31%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64.61%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64.59%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64.65%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2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 + C)s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35.50%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35.51%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35.46%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35.21%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35.15%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34.94%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35.36%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35.28%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35.33%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34.65%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34.46%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34.69%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35.39%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35.41%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35.35%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2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83" name="Table 6"/>
          <p:cNvGraphicFramePr/>
          <p:nvPr>
            <p:extLst>
              <p:ext uri="{D42A27DB-BD31-4B8C-83A1-F6EECF244321}">
                <p14:modId xmlns:p14="http://schemas.microsoft.com/office/powerpoint/2010/main" val="1477306546"/>
              </p:ext>
            </p:extLst>
          </p:nvPr>
        </p:nvGraphicFramePr>
        <p:xfrm>
          <a:off x="130969" y="2691596"/>
          <a:ext cx="6727030" cy="1513951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105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8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9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98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80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0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86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685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460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923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37721">
                <a:tc>
                  <a:txBody>
                    <a:bodyPr/>
                    <a:lstStyle/>
                    <a:p>
                      <a:endParaRPr lang="en-US" sz="600" strike="noStrike" spc="-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PG20_HiC</a:t>
                      </a:r>
                    </a:p>
                  </a:txBody>
                  <a:tcPr marL="9450" marR="9450" marT="945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PG24</a:t>
                      </a:r>
                    </a:p>
                  </a:txBody>
                  <a:tcPr marL="9450" marR="9450" marT="945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PG29</a:t>
                      </a:r>
                    </a:p>
                  </a:txBody>
                  <a:tcPr marL="9450" marR="9450" marT="945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PG36</a:t>
                      </a:r>
                    </a:p>
                  </a:txBody>
                  <a:tcPr marL="9450" marR="9450" marT="945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23">
                <a:tc>
                  <a:txBody>
                    <a:bodyPr/>
                    <a:lstStyle/>
                    <a:p>
                      <a:endParaRPr lang="en-US" sz="600" strike="noStrike" spc="-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Consensus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Consensus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Consensus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Consensus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H2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sequences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1476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2793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2893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1768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2815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bases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587483730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566915443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461338661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596794058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568087982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474787577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554511583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536833821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454934496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561690203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521318169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449796590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 sequence length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11939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9731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9136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13923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13189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11225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18335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7600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7911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13771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sequence length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53288332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44563814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48940111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60902440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62809469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60709133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55929913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55929913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45028490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54462202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32401708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45165938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sequence length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431655.94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384089.05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1292265.16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213674.92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196366.4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1348828.34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313637.77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283888.85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1253263.07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219238.96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185192.96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1065868.7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N50 length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32538626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18980896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31999975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47356346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24476234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42040261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43071824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18557693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16244107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24351476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9483947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25599196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 + T)s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62.12%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62.20%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64.17%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63.57%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63.52%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64.86%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64.36%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64.39%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64.52%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63.68%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63.57%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64.49%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7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 + C)s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37.88%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37.80%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35.83%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36.43%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36.48%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35.14%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35.64%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35.61%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35.48%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36.32%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36.43%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35.51%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4" name="TextBox 3"/>
          <p:cNvSpPr/>
          <p:nvPr/>
        </p:nvSpPr>
        <p:spPr>
          <a:xfrm>
            <a:off x="92869" y="793992"/>
            <a:ext cx="4954945" cy="29899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r>
              <a:rPr lang="en-US" sz="1500" spc="-1" dirty="0">
                <a:solidFill>
                  <a:srgbClr val="000000"/>
                </a:solidFill>
                <a:latin typeface="Arial"/>
              </a:rPr>
              <a:t>Assembled 30 genomes (27 </a:t>
            </a:r>
            <a:r>
              <a:rPr lang="en-US" sz="1500" spc="-1" dirty="0" err="1">
                <a:solidFill>
                  <a:srgbClr val="000000"/>
                </a:solidFill>
                <a:latin typeface="Arial"/>
              </a:rPr>
              <a:t>PacBio</a:t>
            </a:r>
            <a:r>
              <a:rPr lang="en-US" sz="1500" spc="-1" dirty="0">
                <a:solidFill>
                  <a:srgbClr val="000000"/>
                </a:solidFill>
                <a:latin typeface="Arial"/>
              </a:rPr>
              <a:t> and 3 </a:t>
            </a:r>
            <a:r>
              <a:rPr lang="en-US" sz="1500" spc="-1" dirty="0" err="1">
                <a:solidFill>
                  <a:srgbClr val="000000"/>
                </a:solidFill>
                <a:latin typeface="Arial"/>
              </a:rPr>
              <a:t>PacBio+Hi-C</a:t>
            </a:r>
            <a:r>
              <a:rPr lang="en-US" sz="1500" spc="-1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185" name="TextBox 3"/>
          <p:cNvSpPr/>
          <p:nvPr/>
        </p:nvSpPr>
        <p:spPr>
          <a:xfrm>
            <a:off x="130969" y="6096000"/>
            <a:ext cx="4631531" cy="56060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67500" tIns="33750" rIns="67500" bIns="33750" anchor="t">
            <a:spAutoFit/>
          </a:bodyPr>
          <a:lstStyle/>
          <a:p>
            <a:pPr marL="285750" indent="-285750">
              <a:buClr>
                <a:srgbClr val="000000"/>
              </a:buClr>
              <a:buFontTx/>
              <a:buChar char="-"/>
            </a:pPr>
            <a:r>
              <a:rPr lang="en-US" sz="1600" b="1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 panose="020B0606030804020204"/>
                <a:cs typeface="Arial" panose="020B0604020202020204" pitchFamily="34" charset="0"/>
              </a:rPr>
              <a:t>Contig</a:t>
            </a:r>
            <a:r>
              <a:rPr lang="en-US" sz="1600" b="1" spc="-1" dirty="0">
                <a:solidFill>
                  <a:srgbClr val="000000"/>
                </a:solidFill>
                <a:latin typeface="Arial" panose="020B0604020202020204" pitchFamily="34" charset="0"/>
                <a:ea typeface="DejaVu Sans" panose="020B0606030804020204"/>
                <a:cs typeface="Arial" panose="020B0604020202020204" pitchFamily="34" charset="0"/>
              </a:rPr>
              <a:t> N50 ranges from 1.9 Mb to 59 Mb</a:t>
            </a:r>
          </a:p>
          <a:p>
            <a:pPr marL="285750" indent="-285750">
              <a:buClr>
                <a:srgbClr val="000000"/>
              </a:buClr>
              <a:buFontTx/>
              <a:buChar char="-"/>
            </a:pPr>
            <a:r>
              <a:rPr lang="en-US" sz="16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 size: 424 Mb to 568 Mb </a:t>
            </a:r>
            <a:endParaRPr lang="en-US" sz="16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6" name="Table 10"/>
          <p:cNvGraphicFramePr/>
          <p:nvPr>
            <p:extLst>
              <p:ext uri="{D42A27DB-BD31-4B8C-83A1-F6EECF244321}">
                <p14:modId xmlns:p14="http://schemas.microsoft.com/office/powerpoint/2010/main" val="3026896744"/>
              </p:ext>
            </p:extLst>
          </p:nvPr>
        </p:nvGraphicFramePr>
        <p:xfrm>
          <a:off x="111919" y="4249510"/>
          <a:ext cx="6746081" cy="1663541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164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8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70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52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70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77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455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46379">
                <a:tc>
                  <a:txBody>
                    <a:bodyPr/>
                    <a:lstStyle/>
                    <a:p>
                      <a:endParaRPr lang="en-US" sz="600" strike="noStrike" spc="-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PG39</a:t>
                      </a:r>
                    </a:p>
                  </a:txBody>
                  <a:tcPr marL="9450" marR="9450" marT="945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PG47</a:t>
                      </a:r>
                    </a:p>
                  </a:txBody>
                  <a:tcPr marL="9450" marR="9450" marT="945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PG53</a:t>
                      </a:r>
                    </a:p>
                  </a:txBody>
                  <a:tcPr marL="9450" marR="9450" marT="945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751">
                <a:tc>
                  <a:txBody>
                    <a:bodyPr/>
                    <a:lstStyle/>
                    <a:p>
                      <a:endParaRPr lang="en-US" sz="600" strike="noStrike" spc="-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Consensus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Consensus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Consensus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H2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sequences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1204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1318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1430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bases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515593556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478371159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424158151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507570140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448980857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460893920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536188765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509989487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444980190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 sequence length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11782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9369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7696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5970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10971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3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sequence length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57336628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47890083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57270999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44021665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37819681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30563622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58460400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58186570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54761877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3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sequence length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428233.85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368261.09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1536804.89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1177656.94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863424.72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1617171.65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406820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356636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1918018.06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3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N50 length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38410438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20840892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17278994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17016625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9602393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7494044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31188738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22973029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24914760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3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 + T)s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64.43%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64.33%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64.78%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64.67%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64.71%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64.76%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64.04%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63.97%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64.74%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3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 + C)s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35.57%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35.67%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35.22%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35.33%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35.29%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35.24%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35.96%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36.03%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35.26%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3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600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450" marR="9450" marT="9450" marB="342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-4284" y="-9850"/>
            <a:ext cx="9148284" cy="938297"/>
            <a:chOff x="-4284" y="-9850"/>
            <a:chExt cx="9148284" cy="938297"/>
          </a:xfrm>
        </p:grpSpPr>
        <p:sp>
          <p:nvSpPr>
            <p:cNvPr id="9" name="Rectangle 8"/>
            <p:cNvSpPr/>
            <p:nvPr/>
          </p:nvSpPr>
          <p:spPr>
            <a:xfrm>
              <a:off x="-4284" y="673597"/>
              <a:ext cx="9144000" cy="6789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-9850"/>
              <a:ext cx="1318428" cy="6335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2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034" y="36291"/>
              <a:ext cx="1184966" cy="892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119077" y="-21678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 assemblies</a:t>
            </a:r>
          </a:p>
        </p:txBody>
      </p:sp>
    </p:spTree>
    <p:extLst>
      <p:ext uri="{BB962C8B-B14F-4D97-AF65-F5344CB8AC3E}">
        <p14:creationId xmlns:p14="http://schemas.microsoft.com/office/powerpoint/2010/main" val="163212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6" descr="dotplot.mat.filt"/>
          <p:cNvPicPr/>
          <p:nvPr/>
        </p:nvPicPr>
        <p:blipFill>
          <a:blip r:embed="rId2"/>
          <a:stretch>
            <a:fillRect/>
          </a:stretch>
        </p:blipFill>
        <p:spPr>
          <a:xfrm>
            <a:off x="5543909" y="3915270"/>
            <a:ext cx="2661767" cy="2256930"/>
          </a:xfrm>
          <a:prstGeom prst="rect">
            <a:avLst/>
          </a:prstGeom>
          <a:ln w="0">
            <a:noFill/>
          </a:ln>
        </p:spPr>
      </p:pic>
      <p:sp>
        <p:nvSpPr>
          <p:cNvPr id="195" name="Text Box 7"/>
          <p:cNvSpPr/>
          <p:nvPr/>
        </p:nvSpPr>
        <p:spPr>
          <a:xfrm>
            <a:off x="5853972" y="6241576"/>
            <a:ext cx="2105062" cy="27590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50" spc="-1" dirty="0">
                <a:solidFill>
                  <a:srgbClr val="000000"/>
                </a:solidFill>
                <a:latin typeface="Arial"/>
                <a:ea typeface="DejaVu Sans" panose="020B0606030804020204"/>
              </a:rPr>
              <a:t>Consensus with </a:t>
            </a:r>
            <a:r>
              <a:rPr lang="en-US" sz="1350" spc="-1" dirty="0" err="1">
                <a:solidFill>
                  <a:srgbClr val="000000"/>
                </a:solidFill>
                <a:latin typeface="Arial"/>
                <a:ea typeface="DejaVu Sans" panose="020B0606030804020204"/>
              </a:rPr>
              <a:t>HiC</a:t>
            </a:r>
            <a:r>
              <a:rPr lang="en-US" sz="1350" spc="-1" dirty="0">
                <a:solidFill>
                  <a:srgbClr val="000000"/>
                </a:solidFill>
                <a:latin typeface="Arial"/>
                <a:ea typeface="DejaVu Sans" panose="020B0606030804020204"/>
              </a:rPr>
              <a:t> Data</a:t>
            </a:r>
            <a:endParaRPr lang="en-US" sz="135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Picture 9" descr="dotplot.mat.filt"/>
          <p:cNvPicPr/>
          <p:nvPr/>
        </p:nvPicPr>
        <p:blipFill>
          <a:blip r:embed="rId3"/>
          <a:stretch>
            <a:fillRect/>
          </a:stretch>
        </p:blipFill>
        <p:spPr>
          <a:xfrm>
            <a:off x="4863510" y="1624860"/>
            <a:ext cx="1842090" cy="1733750"/>
          </a:xfrm>
          <a:prstGeom prst="rect">
            <a:avLst/>
          </a:prstGeom>
          <a:ln w="0">
            <a:noFill/>
          </a:ln>
        </p:spPr>
      </p:pic>
      <p:sp>
        <p:nvSpPr>
          <p:cNvPr id="197" name="Text Box 10"/>
          <p:cNvSpPr/>
          <p:nvPr/>
        </p:nvSpPr>
        <p:spPr>
          <a:xfrm>
            <a:off x="4930589" y="3357034"/>
            <a:ext cx="1653657" cy="27590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50" spc="-1" dirty="0">
                <a:solidFill>
                  <a:srgbClr val="000000"/>
                </a:solidFill>
                <a:latin typeface="Arial"/>
                <a:ea typeface="DejaVu Sans" panose="020B0606030804020204"/>
              </a:rPr>
              <a:t>Hap1 with </a:t>
            </a:r>
            <a:r>
              <a:rPr lang="en-US" sz="1350" spc="-1" dirty="0" err="1">
                <a:solidFill>
                  <a:srgbClr val="000000"/>
                </a:solidFill>
                <a:latin typeface="Arial"/>
                <a:ea typeface="DejaVu Sans" panose="020B0606030804020204"/>
              </a:rPr>
              <a:t>HiC</a:t>
            </a:r>
            <a:r>
              <a:rPr lang="en-US" sz="1350" spc="-1" dirty="0">
                <a:solidFill>
                  <a:srgbClr val="000000"/>
                </a:solidFill>
                <a:latin typeface="Arial"/>
                <a:ea typeface="DejaVu Sans" panose="020B0606030804020204"/>
              </a:rPr>
              <a:t> Data</a:t>
            </a:r>
            <a:endParaRPr lang="en-US" sz="135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Picture 11" descr="dotplot.mat.filt"/>
          <p:cNvPicPr/>
          <p:nvPr/>
        </p:nvPicPr>
        <p:blipFill>
          <a:blip r:embed="rId4"/>
          <a:stretch>
            <a:fillRect/>
          </a:stretch>
        </p:blipFill>
        <p:spPr>
          <a:xfrm>
            <a:off x="6948449" y="1560330"/>
            <a:ext cx="1815495" cy="1798280"/>
          </a:xfrm>
          <a:prstGeom prst="rect">
            <a:avLst/>
          </a:prstGeom>
          <a:ln w="0">
            <a:noFill/>
          </a:ln>
        </p:spPr>
      </p:pic>
      <p:grpSp>
        <p:nvGrpSpPr>
          <p:cNvPr id="201" name="Group 21"/>
          <p:cNvGrpSpPr/>
          <p:nvPr/>
        </p:nvGrpSpPr>
        <p:grpSpPr>
          <a:xfrm>
            <a:off x="202635" y="1155669"/>
            <a:ext cx="2602530" cy="2602530"/>
            <a:chOff x="191880" y="548640"/>
            <a:chExt cx="3470040" cy="3470040"/>
          </a:xfrm>
        </p:grpSpPr>
        <p:pic>
          <p:nvPicPr>
            <p:cNvPr id="202" name="Picture 15" descr="circos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1880" y="548640"/>
              <a:ext cx="3470040" cy="3470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3" name="Rectangles 18"/>
            <p:cNvSpPr/>
            <p:nvPr/>
          </p:nvSpPr>
          <p:spPr>
            <a:xfrm flipV="1">
              <a:off x="1836360" y="1211040"/>
              <a:ext cx="143640" cy="75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67500" tIns="23490" rIns="67500" bIns="2349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350" spc="-1">
                <a:solidFill>
                  <a:schemeClr val="lt1"/>
                </a:solidFill>
                <a:latin typeface="Arial"/>
                <a:ea typeface="DejaVu Sans" panose="020B0606030804020204"/>
              </a:endParaRPr>
            </a:p>
          </p:txBody>
        </p:sp>
        <p:sp>
          <p:nvSpPr>
            <p:cNvPr id="204" name="Text Box 19"/>
            <p:cNvSpPr/>
            <p:nvPr/>
          </p:nvSpPr>
          <p:spPr>
            <a:xfrm>
              <a:off x="1744920" y="1192680"/>
              <a:ext cx="279392" cy="13704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wrap="none" lIns="67500" tIns="33750" rIns="67500" bIns="3375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25" b="1" spc="-1">
                  <a:solidFill>
                    <a:srgbClr val="000000"/>
                  </a:solidFill>
                  <a:latin typeface="Arial"/>
                  <a:ea typeface="DejaVu Sans" panose="020B0606030804020204"/>
                </a:rPr>
                <a:t>DCv3</a:t>
              </a:r>
              <a:endParaRPr lang="en-US" sz="225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05" name="Text Box 22"/>
          <p:cNvSpPr/>
          <p:nvPr/>
        </p:nvSpPr>
        <p:spPr>
          <a:xfrm>
            <a:off x="928419" y="2271402"/>
            <a:ext cx="1297080" cy="37978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75" spc="-1" dirty="0">
                <a:solidFill>
                  <a:srgbClr val="000000"/>
                </a:solidFill>
                <a:latin typeface="Arial"/>
                <a:ea typeface="DejaVu Sans" panose="020B0606030804020204"/>
              </a:rPr>
              <a:t>assembly 1 : PG6_consensus</a:t>
            </a:r>
            <a:endParaRPr lang="en-US" sz="675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675" spc="-1" dirty="0">
                <a:solidFill>
                  <a:srgbClr val="000000"/>
                </a:solidFill>
                <a:latin typeface="Arial"/>
                <a:ea typeface="DejaVu Sans" panose="020B0606030804020204"/>
              </a:rPr>
              <a:t>assembly 2 : PG6_Hap1</a:t>
            </a:r>
            <a:endParaRPr lang="en-US" sz="675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675" spc="-1" dirty="0">
                <a:solidFill>
                  <a:srgbClr val="000000"/>
                </a:solidFill>
                <a:latin typeface="Arial"/>
                <a:ea typeface="DejaVu Sans" panose="020B0606030804020204"/>
              </a:rPr>
              <a:t>assembly 3 : PG6_Hap2</a:t>
            </a:r>
            <a:endParaRPr lang="en-US" sz="675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Text Box 23"/>
          <p:cNvSpPr/>
          <p:nvPr/>
        </p:nvSpPr>
        <p:spPr>
          <a:xfrm>
            <a:off x="162694" y="944345"/>
            <a:ext cx="2618986" cy="27590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50" b="1" spc="-1" dirty="0">
                <a:solidFill>
                  <a:srgbClr val="000000"/>
                </a:solidFill>
                <a:latin typeface="Arial"/>
              </a:rPr>
              <a:t>PG6 assembly (</a:t>
            </a:r>
            <a:r>
              <a:rPr lang="en-US" sz="1350" b="1" spc="-1" dirty="0" err="1">
                <a:solidFill>
                  <a:srgbClr val="000000"/>
                </a:solidFill>
                <a:latin typeface="Arial"/>
              </a:rPr>
              <a:t>PacBio</a:t>
            </a:r>
            <a:r>
              <a:rPr lang="en-US" sz="1350" b="1" spc="-1" dirty="0">
                <a:solidFill>
                  <a:srgbClr val="000000"/>
                </a:solidFill>
                <a:latin typeface="Arial"/>
              </a:rPr>
              <a:t> + Hi-C)</a:t>
            </a:r>
          </a:p>
        </p:txBody>
      </p:sp>
      <p:graphicFrame>
        <p:nvGraphicFramePr>
          <p:cNvPr id="207" name="Table 24"/>
          <p:cNvGraphicFramePr/>
          <p:nvPr>
            <p:extLst>
              <p:ext uri="{D42A27DB-BD31-4B8C-83A1-F6EECF244321}">
                <p14:modId xmlns:p14="http://schemas.microsoft.com/office/powerpoint/2010/main" val="2294291606"/>
              </p:ext>
            </p:extLst>
          </p:nvPr>
        </p:nvGraphicFramePr>
        <p:xfrm>
          <a:off x="197640" y="3728970"/>
          <a:ext cx="4755360" cy="2650560"/>
        </p:xfrm>
        <a:graphic>
          <a:graphicData uri="http://schemas.openxmlformats.org/drawingml/2006/table">
            <a:tbl>
              <a:tblPr/>
              <a:tblGrid>
                <a:gridCol w="1446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1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Assembly</a:t>
                      </a:r>
                      <a:endParaRPr lang="en-US" sz="8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1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PG6_hic</a:t>
                      </a:r>
                      <a:endParaRPr lang="en-US" sz="8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1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PG6_hic_h1</a:t>
                      </a:r>
                      <a:endParaRPr lang="en-US" sz="8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1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PG6_hic_h2</a:t>
                      </a:r>
                      <a:endParaRPr lang="en-US" sz="8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1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# contigs </a:t>
                      </a:r>
                      <a:endParaRPr lang="en-US" sz="8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1698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1339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567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1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Total length (&gt;= 0 bp)</a:t>
                      </a:r>
                      <a:endParaRPr lang="en-US" sz="8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538138951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491256925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464079538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1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Largest contig</a:t>
                      </a:r>
                      <a:endParaRPr lang="en-US" sz="8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63249786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58545973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50714727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3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1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Reference length</a:t>
                      </a:r>
                      <a:endParaRPr lang="en-US" sz="8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441119532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441119532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441119532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1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GC (%)</a:t>
                      </a:r>
                      <a:endParaRPr lang="en-US" sz="8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35.21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35.15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34.94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1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N50</a:t>
                      </a:r>
                      <a:endParaRPr lang="en-US" sz="8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38965885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22593812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19349999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1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# possible TEs</a:t>
                      </a:r>
                      <a:endParaRPr lang="en-US" sz="8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684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590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662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1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# unaligned mis. contigs</a:t>
                      </a:r>
                      <a:endParaRPr lang="en-US" sz="8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1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Duplication ratio</a:t>
                      </a:r>
                      <a:endParaRPr lang="en-US" sz="8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1.257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1.2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1.117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1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# mismatches per 100 kbp</a:t>
                      </a:r>
                      <a:endParaRPr lang="en-US" sz="8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826.28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881.71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909.69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1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# indels per 100 kbp</a:t>
                      </a:r>
                      <a:endParaRPr lang="en-US" sz="8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107.56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114.67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109.3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1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Largest alignment</a:t>
                      </a:r>
                      <a:endParaRPr lang="en-US" sz="8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3938251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3365064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5681550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1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Total aligned length</a:t>
                      </a:r>
                      <a:endParaRPr lang="en-US" sz="8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362128812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330793901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308292257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1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K-mer-based compl. (%)</a:t>
                      </a:r>
                      <a:endParaRPr lang="en-US" sz="8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48.4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45.61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47.37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2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1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# k-mer-based misjoins</a:t>
                      </a:r>
                      <a:endParaRPr lang="en-US" sz="8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1666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1663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8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1516</a:t>
                      </a:r>
                    </a:p>
                  </a:txBody>
                  <a:tcPr marL="9450" marR="9450" marT="9450" marB="3429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-4284" y="-9850"/>
            <a:ext cx="9148284" cy="938297"/>
            <a:chOff x="-4284" y="-9850"/>
            <a:chExt cx="9148284" cy="938297"/>
          </a:xfrm>
        </p:grpSpPr>
        <p:sp>
          <p:nvSpPr>
            <p:cNvPr id="17" name="Rectangle 16"/>
            <p:cNvSpPr/>
            <p:nvPr/>
          </p:nvSpPr>
          <p:spPr>
            <a:xfrm>
              <a:off x="-4284" y="673597"/>
              <a:ext cx="9144000" cy="6789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-9850"/>
              <a:ext cx="1318428" cy="6335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2" descr="Related ima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034" y="36291"/>
              <a:ext cx="1184966" cy="892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119077" y="-21678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 assemblies</a:t>
            </a:r>
          </a:p>
        </p:txBody>
      </p:sp>
      <p:sp>
        <p:nvSpPr>
          <p:cNvPr id="21" name="Text Box 16"/>
          <p:cNvSpPr txBox="1"/>
          <p:nvPr/>
        </p:nvSpPr>
        <p:spPr>
          <a:xfrm rot="16200000">
            <a:off x="4527273" y="2312595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DH1 v3</a:t>
            </a:r>
          </a:p>
        </p:txBody>
      </p:sp>
      <p:sp>
        <p:nvSpPr>
          <p:cNvPr id="22" name="Text Box 16"/>
          <p:cNvSpPr txBox="1"/>
          <p:nvPr/>
        </p:nvSpPr>
        <p:spPr>
          <a:xfrm rot="16200000">
            <a:off x="6581455" y="2417723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DH1 v3</a:t>
            </a:r>
          </a:p>
        </p:txBody>
      </p:sp>
      <p:sp>
        <p:nvSpPr>
          <p:cNvPr id="23" name="Text Box 16"/>
          <p:cNvSpPr txBox="1"/>
          <p:nvPr/>
        </p:nvSpPr>
        <p:spPr>
          <a:xfrm rot="16200000">
            <a:off x="5140594" y="4928318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DH1 v3</a:t>
            </a:r>
          </a:p>
        </p:txBody>
      </p:sp>
      <p:sp>
        <p:nvSpPr>
          <p:cNvPr id="24" name="Text Box 10"/>
          <p:cNvSpPr/>
          <p:nvPr/>
        </p:nvSpPr>
        <p:spPr>
          <a:xfrm>
            <a:off x="7056013" y="3405935"/>
            <a:ext cx="1653657" cy="27590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50" spc="-1" dirty="0">
                <a:solidFill>
                  <a:srgbClr val="000000"/>
                </a:solidFill>
                <a:latin typeface="Arial"/>
                <a:ea typeface="DejaVu Sans" panose="020B0606030804020204"/>
              </a:rPr>
              <a:t>Hap2 with </a:t>
            </a:r>
            <a:r>
              <a:rPr lang="en-US" sz="1350" spc="-1" dirty="0" err="1">
                <a:solidFill>
                  <a:srgbClr val="000000"/>
                </a:solidFill>
                <a:latin typeface="Arial"/>
                <a:ea typeface="DejaVu Sans" panose="020B0606030804020204"/>
              </a:rPr>
              <a:t>HiC</a:t>
            </a:r>
            <a:r>
              <a:rPr lang="en-US" sz="1350" spc="-1" dirty="0">
                <a:solidFill>
                  <a:srgbClr val="000000"/>
                </a:solidFill>
                <a:latin typeface="Arial"/>
                <a:ea typeface="DejaVu Sans" panose="020B0606030804020204"/>
              </a:rPr>
              <a:t> Data</a:t>
            </a:r>
            <a:endParaRPr lang="en-US" sz="135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" name="Picture 14" descr="Screenshot from 2024-07-04 17-04-15"/>
          <p:cNvPicPr/>
          <p:nvPr/>
        </p:nvPicPr>
        <p:blipFill rotWithShape="1">
          <a:blip r:embed="rId7"/>
          <a:srcRect l="103" r="-1"/>
          <a:stretch/>
        </p:blipFill>
        <p:spPr>
          <a:xfrm>
            <a:off x="2667000" y="1863000"/>
            <a:ext cx="1770450" cy="13402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32335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485" y="3857732"/>
            <a:ext cx="2889591" cy="2482142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653" y="1561104"/>
            <a:ext cx="1867846" cy="1867846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497" y="1583189"/>
            <a:ext cx="1845761" cy="1845761"/>
          </a:xfrm>
          <a:prstGeom prst="rect">
            <a:avLst/>
          </a:prstGeom>
          <a:ln w="0">
            <a:noFill/>
          </a:ln>
        </p:spPr>
      </p:pic>
      <p:sp>
        <p:nvSpPr>
          <p:cNvPr id="211" name="Text Box 1"/>
          <p:cNvSpPr/>
          <p:nvPr/>
        </p:nvSpPr>
        <p:spPr>
          <a:xfrm>
            <a:off x="6516537" y="3590925"/>
            <a:ext cx="1339918" cy="172034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75" spc="-1">
                <a:solidFill>
                  <a:srgbClr val="000000"/>
                </a:solidFill>
                <a:latin typeface="Arial"/>
                <a:ea typeface="DejaVu Sans" panose="020B0606030804020204"/>
              </a:rPr>
              <a:t>PG9_Consensus with HiC Data</a:t>
            </a:r>
            <a:endParaRPr lang="en-US" sz="675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4" name="Picture 2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98" y="1267778"/>
            <a:ext cx="2371725" cy="2371725"/>
          </a:xfrm>
          <a:prstGeom prst="rect">
            <a:avLst/>
          </a:prstGeom>
          <a:ln w="0">
            <a:noFill/>
          </a:ln>
        </p:spPr>
      </p:pic>
      <p:sp>
        <p:nvSpPr>
          <p:cNvPr id="205" name="Text Box 22"/>
          <p:cNvSpPr/>
          <p:nvPr/>
        </p:nvSpPr>
        <p:spPr>
          <a:xfrm>
            <a:off x="737726" y="2185572"/>
            <a:ext cx="1297080" cy="37978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75" spc="-1">
                <a:solidFill>
                  <a:srgbClr val="000000"/>
                </a:solidFill>
                <a:latin typeface="Arial"/>
                <a:ea typeface="DejaVu Sans" panose="020B0606030804020204"/>
              </a:rPr>
              <a:t>assembly 1 : PG9_consensus</a:t>
            </a:r>
            <a:endParaRPr lang="en-US" sz="675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675" spc="-1">
                <a:solidFill>
                  <a:srgbClr val="000000"/>
                </a:solidFill>
                <a:latin typeface="Arial"/>
                <a:ea typeface="DejaVu Sans" panose="020B0606030804020204"/>
              </a:rPr>
              <a:t>assembly 2 : PG9_Hap1</a:t>
            </a:r>
            <a:endParaRPr lang="en-US" sz="675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675" spc="-1">
                <a:solidFill>
                  <a:srgbClr val="000000"/>
                </a:solidFill>
                <a:latin typeface="Arial"/>
                <a:ea typeface="DejaVu Sans" panose="020B0606030804020204"/>
              </a:rPr>
              <a:t>assembly 3 : PG9_Hap2</a:t>
            </a:r>
            <a:endParaRPr lang="en-US" sz="675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Rectangles 18"/>
          <p:cNvSpPr/>
          <p:nvPr/>
        </p:nvSpPr>
        <p:spPr>
          <a:xfrm flipV="1">
            <a:off x="1269161" y="1714571"/>
            <a:ext cx="107730" cy="5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23490" rIns="67500" bIns="2349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350" spc="-1">
              <a:solidFill>
                <a:schemeClr val="lt1"/>
              </a:solidFill>
              <a:latin typeface="Arial"/>
              <a:ea typeface="DejaVu Sans" panose="020B0606030804020204"/>
            </a:endParaRPr>
          </a:p>
        </p:txBody>
      </p:sp>
      <p:sp>
        <p:nvSpPr>
          <p:cNvPr id="3" name="Text Box 19"/>
          <p:cNvSpPr/>
          <p:nvPr/>
        </p:nvSpPr>
        <p:spPr>
          <a:xfrm>
            <a:off x="1213917" y="1691276"/>
            <a:ext cx="209544" cy="102784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5" b="1" spc="-1">
                <a:solidFill>
                  <a:srgbClr val="000000"/>
                </a:solidFill>
                <a:latin typeface="Arial"/>
                <a:ea typeface="DejaVu Sans" panose="020B0606030804020204"/>
              </a:rPr>
              <a:t>DCv3</a:t>
            </a:r>
            <a:endParaRPr lang="en-US" sz="225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 descr="Screenshot from 2024-07-05 09-46-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4123" y="1583189"/>
            <a:ext cx="1974726" cy="1502637"/>
          </a:xfrm>
          <a:prstGeom prst="rect">
            <a:avLst/>
          </a:prstGeom>
        </p:spPr>
      </p:pic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089851348"/>
              </p:ext>
            </p:extLst>
          </p:nvPr>
        </p:nvGraphicFramePr>
        <p:xfrm>
          <a:off x="467678" y="3644741"/>
          <a:ext cx="4040982" cy="289560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227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25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Assembly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PG9_PG9_hic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PG9_PG9_hic_h1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PG9_PG9_hic_h2</a:t>
                      </a:r>
                    </a:p>
                  </a:txBody>
                  <a:tcPr marL="9525" marR="9525" marT="9525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contigs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2374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2162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736</a:t>
                      </a:r>
                    </a:p>
                  </a:txBody>
                  <a:tcPr marL="9525" marR="9525" marT="9525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length (&gt;= 0 bp)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546925182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519886018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473654931</a:t>
                      </a:r>
                    </a:p>
                  </a:txBody>
                  <a:tcPr marL="9525" marR="9525" marT="9525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Largest contig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54573312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55432457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54432732</a:t>
                      </a:r>
                    </a:p>
                  </a:txBody>
                  <a:tcPr marL="9525" marR="9525" marT="9525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length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441119532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441119532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441119532</a:t>
                      </a:r>
                    </a:p>
                  </a:txBody>
                  <a:tcPr marL="9525" marR="9525" marT="9525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 (%)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34.65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34.46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34.69</a:t>
                      </a:r>
                    </a:p>
                  </a:txBody>
                  <a:tcPr marL="9525" marR="9525" marT="9525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N50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41640568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31656613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16987299</a:t>
                      </a:r>
                    </a:p>
                  </a:txBody>
                  <a:tcPr marL="9525" marR="9525" marT="9525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possible TEs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724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598</a:t>
                      </a:r>
                    </a:p>
                  </a:txBody>
                  <a:tcPr marL="9525" marR="9525" marT="9525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unaligned mis. contigs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Duplication ratio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1.207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1.162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1.106</a:t>
                      </a:r>
                    </a:p>
                  </a:txBody>
                  <a:tcPr marL="9525" marR="9525" marT="9525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mismatches per 100 kbp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1159.94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1164.72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1267.21</a:t>
                      </a:r>
                    </a:p>
                  </a:txBody>
                  <a:tcPr marL="9525" marR="9525" marT="9525" marB="342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genomic features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185019 + 19901 part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185360 + 19857 part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184203 + 19889 part</a:t>
                      </a:r>
                    </a:p>
                  </a:txBody>
                  <a:tcPr marL="9525" marR="9525" marT="9525" marB="3429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Largest alignment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1027857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1243066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1566998</a:t>
                      </a:r>
                    </a:p>
                  </a:txBody>
                  <a:tcPr marL="9525" marR="9525" marT="9525" marB="3429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aligned length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295734235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284225730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266005212</a:t>
                      </a:r>
                    </a:p>
                  </a:txBody>
                  <a:tcPr marL="9525" marR="9525" marT="9525" marB="3429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K-mer-based compl. (%)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33.76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33.08</a:t>
                      </a:r>
                    </a:p>
                  </a:txBody>
                  <a:tcPr marL="9525" marR="9525" marT="9525" marB="3429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k-mer-based misjoins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1699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1622</a:t>
                      </a:r>
                    </a:p>
                  </a:txBody>
                  <a:tcPr marL="9525" marR="9525" marT="9525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1669</a:t>
                      </a:r>
                    </a:p>
                  </a:txBody>
                  <a:tcPr marL="9525" marR="9525" marT="9525" marB="3429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-4284" y="-9850"/>
            <a:ext cx="9148284" cy="938297"/>
            <a:chOff x="-4284" y="-9850"/>
            <a:chExt cx="9148284" cy="938297"/>
          </a:xfrm>
        </p:grpSpPr>
        <p:sp>
          <p:nvSpPr>
            <p:cNvPr id="16" name="Rectangle 15"/>
            <p:cNvSpPr/>
            <p:nvPr/>
          </p:nvSpPr>
          <p:spPr>
            <a:xfrm>
              <a:off x="-4284" y="673597"/>
              <a:ext cx="9144000" cy="6789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-9850"/>
              <a:ext cx="1318428" cy="6335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2" descr="Related imag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034" y="36291"/>
              <a:ext cx="1184966" cy="892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119077" y="-21678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 assemblies</a:t>
            </a:r>
          </a:p>
        </p:txBody>
      </p:sp>
      <p:sp>
        <p:nvSpPr>
          <p:cNvPr id="20" name="Text Box 23"/>
          <p:cNvSpPr/>
          <p:nvPr/>
        </p:nvSpPr>
        <p:spPr>
          <a:xfrm>
            <a:off x="162694" y="944345"/>
            <a:ext cx="2618986" cy="27590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50" b="1" spc="-1" dirty="0">
                <a:solidFill>
                  <a:srgbClr val="000000"/>
                </a:solidFill>
                <a:latin typeface="Arial"/>
              </a:rPr>
              <a:t>PG9 assembly (</a:t>
            </a:r>
            <a:r>
              <a:rPr lang="en-US" sz="1350" b="1" spc="-1" dirty="0" err="1">
                <a:solidFill>
                  <a:srgbClr val="000000"/>
                </a:solidFill>
                <a:latin typeface="Arial"/>
              </a:rPr>
              <a:t>PacBio</a:t>
            </a:r>
            <a:r>
              <a:rPr lang="en-US" sz="1350" b="1" spc="-1" dirty="0">
                <a:solidFill>
                  <a:srgbClr val="000000"/>
                </a:solidFill>
                <a:latin typeface="Arial"/>
              </a:rPr>
              <a:t> + Hi-C)</a:t>
            </a:r>
          </a:p>
        </p:txBody>
      </p:sp>
      <p:sp>
        <p:nvSpPr>
          <p:cNvPr id="21" name="Text Box 7"/>
          <p:cNvSpPr/>
          <p:nvPr/>
        </p:nvSpPr>
        <p:spPr>
          <a:xfrm>
            <a:off x="6100615" y="6332499"/>
            <a:ext cx="2105062" cy="27590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50" spc="-1" dirty="0">
                <a:solidFill>
                  <a:srgbClr val="000000"/>
                </a:solidFill>
                <a:latin typeface="Arial"/>
                <a:ea typeface="DejaVu Sans" panose="020B0606030804020204"/>
              </a:rPr>
              <a:t>Consensus with </a:t>
            </a:r>
            <a:r>
              <a:rPr lang="en-US" sz="1350" spc="-1" dirty="0" err="1">
                <a:solidFill>
                  <a:srgbClr val="000000"/>
                </a:solidFill>
                <a:latin typeface="Arial"/>
                <a:ea typeface="DejaVu Sans" panose="020B0606030804020204"/>
              </a:rPr>
              <a:t>HiC</a:t>
            </a:r>
            <a:r>
              <a:rPr lang="en-US" sz="1350" spc="-1" dirty="0">
                <a:solidFill>
                  <a:srgbClr val="000000"/>
                </a:solidFill>
                <a:latin typeface="Arial"/>
                <a:ea typeface="DejaVu Sans" panose="020B0606030804020204"/>
              </a:rPr>
              <a:t> Data</a:t>
            </a:r>
            <a:endParaRPr lang="en-US" sz="135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 Box 10"/>
          <p:cNvSpPr/>
          <p:nvPr/>
        </p:nvSpPr>
        <p:spPr>
          <a:xfrm>
            <a:off x="4930589" y="3357034"/>
            <a:ext cx="1653657" cy="27590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50" spc="-1" dirty="0">
                <a:solidFill>
                  <a:srgbClr val="000000"/>
                </a:solidFill>
                <a:latin typeface="Arial"/>
                <a:ea typeface="DejaVu Sans" panose="020B0606030804020204"/>
              </a:rPr>
              <a:t>Hap1 with </a:t>
            </a:r>
            <a:r>
              <a:rPr lang="en-US" sz="1350" spc="-1" dirty="0" err="1">
                <a:solidFill>
                  <a:srgbClr val="000000"/>
                </a:solidFill>
                <a:latin typeface="Arial"/>
                <a:ea typeface="DejaVu Sans" panose="020B0606030804020204"/>
              </a:rPr>
              <a:t>HiC</a:t>
            </a:r>
            <a:r>
              <a:rPr lang="en-US" sz="1350" spc="-1" dirty="0">
                <a:solidFill>
                  <a:srgbClr val="000000"/>
                </a:solidFill>
                <a:latin typeface="Arial"/>
                <a:ea typeface="DejaVu Sans" panose="020B0606030804020204"/>
              </a:rPr>
              <a:t> Data</a:t>
            </a:r>
            <a:endParaRPr lang="en-US" sz="135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Text Box 10"/>
          <p:cNvSpPr/>
          <p:nvPr/>
        </p:nvSpPr>
        <p:spPr>
          <a:xfrm>
            <a:off x="7056013" y="3405935"/>
            <a:ext cx="1653657" cy="27590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50" spc="-1" dirty="0">
                <a:solidFill>
                  <a:srgbClr val="000000"/>
                </a:solidFill>
                <a:latin typeface="Arial"/>
                <a:ea typeface="DejaVu Sans" panose="020B0606030804020204"/>
              </a:rPr>
              <a:t>Hap2 with </a:t>
            </a:r>
            <a:r>
              <a:rPr lang="en-US" sz="1350" spc="-1" dirty="0" err="1">
                <a:solidFill>
                  <a:srgbClr val="000000"/>
                </a:solidFill>
                <a:latin typeface="Arial"/>
                <a:ea typeface="DejaVu Sans" panose="020B0606030804020204"/>
              </a:rPr>
              <a:t>HiC</a:t>
            </a:r>
            <a:r>
              <a:rPr lang="en-US" sz="1350" spc="-1" dirty="0">
                <a:solidFill>
                  <a:srgbClr val="000000"/>
                </a:solidFill>
                <a:latin typeface="Arial"/>
                <a:ea typeface="DejaVu Sans" panose="020B0606030804020204"/>
              </a:rPr>
              <a:t> Data</a:t>
            </a:r>
            <a:endParaRPr lang="en-US" sz="135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 Box 16"/>
          <p:cNvSpPr txBox="1"/>
          <p:nvPr/>
        </p:nvSpPr>
        <p:spPr>
          <a:xfrm rot="16200000">
            <a:off x="4527273" y="2312595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DH1 v3</a:t>
            </a:r>
          </a:p>
        </p:txBody>
      </p:sp>
      <p:sp>
        <p:nvSpPr>
          <p:cNvPr id="25" name="Text Box 16"/>
          <p:cNvSpPr txBox="1"/>
          <p:nvPr/>
        </p:nvSpPr>
        <p:spPr>
          <a:xfrm rot="16200000">
            <a:off x="6581455" y="2417723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DH1 v3</a:t>
            </a:r>
          </a:p>
        </p:txBody>
      </p:sp>
      <p:sp>
        <p:nvSpPr>
          <p:cNvPr id="26" name="Text Box 16"/>
          <p:cNvSpPr txBox="1"/>
          <p:nvPr/>
        </p:nvSpPr>
        <p:spPr>
          <a:xfrm rot="16200000">
            <a:off x="5140594" y="4928318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DH1 v3</a:t>
            </a:r>
          </a:p>
        </p:txBody>
      </p:sp>
    </p:spTree>
    <p:extLst>
      <p:ext uri="{BB962C8B-B14F-4D97-AF65-F5344CB8AC3E}">
        <p14:creationId xmlns:p14="http://schemas.microsoft.com/office/powerpoint/2010/main" val="32409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Box 9"/>
          <p:cNvSpPr/>
          <p:nvPr/>
        </p:nvSpPr>
        <p:spPr>
          <a:xfrm>
            <a:off x="211427" y="1059000"/>
            <a:ext cx="8246773" cy="99148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67500" tIns="33750" rIns="67500" bIns="3375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en-IN" sz="1200" b="1" spc="-1" dirty="0">
                <a:solidFill>
                  <a:srgbClr val="000000"/>
                </a:solidFill>
                <a:latin typeface="Arial" panose="020B0604020202020204" pitchFamily="34" charset="0"/>
                <a:ea typeface="DejaVu Sans" panose="020B0606030804020204"/>
                <a:cs typeface="Arial" panose="020B0604020202020204" pitchFamily="34" charset="0"/>
              </a:rPr>
              <a:t>RNA Extraction from Leaf, Root, Petiole, Flowers and Germinating seeds</a:t>
            </a:r>
            <a:endParaRPr lang="en-US" sz="12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2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Clr>
                <a:srgbClr val="000000"/>
              </a:buClr>
              <a:buFont typeface="Arial"/>
              <a:buChar char="•"/>
            </a:pPr>
            <a:r>
              <a:rPr lang="en-US" sz="1200" spc="-1" dirty="0">
                <a:solidFill>
                  <a:srgbClr val="000000"/>
                </a:solidFill>
                <a:latin typeface="Arial" panose="020B0604020202020204" pitchFamily="34" charset="0"/>
                <a:ea typeface="DejaVu Sans" panose="020B0606030804020204"/>
                <a:cs typeface="Arial" panose="020B0604020202020204" pitchFamily="34" charset="0"/>
              </a:rPr>
              <a:t>Completed RNA extraction from 18 samples from five tissue (root, leaf, petiole, flower, germinating seeds)(90 RNA)</a:t>
            </a:r>
            <a:endParaRPr lang="en-US" sz="12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Clr>
                <a:srgbClr val="000000"/>
              </a:buClr>
              <a:buFont typeface="Arial"/>
              <a:buChar char="•"/>
            </a:pPr>
            <a:r>
              <a:rPr lang="en-US" sz="1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samples some tissue need to be extracted</a:t>
            </a:r>
          </a:p>
          <a:p>
            <a:pPr marL="257175" indent="-257175">
              <a:buClr>
                <a:srgbClr val="000000"/>
              </a:buClr>
              <a:buFont typeface="Arial"/>
              <a:buChar char="•"/>
            </a:pPr>
            <a:r>
              <a:rPr lang="en-US" sz="1200" spc="-1" dirty="0">
                <a:solidFill>
                  <a:srgbClr val="000000"/>
                </a:solidFill>
                <a:latin typeface="Arial" panose="020B0604020202020204" pitchFamily="34" charset="0"/>
                <a:ea typeface="DejaVu Sans" panose="020B0606030804020204"/>
                <a:cs typeface="Arial" panose="020B0604020202020204" pitchFamily="34" charset="0"/>
              </a:rPr>
              <a:t>Flower samples required :  6 </a:t>
            </a:r>
            <a:r>
              <a:rPr lang="en-US" sz="1200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 panose="020B0606030804020204"/>
                <a:cs typeface="Arial" panose="020B0604020202020204" pitchFamily="34" charset="0"/>
              </a:rPr>
              <a:t>Pangenomes</a:t>
            </a:r>
            <a:endParaRPr lang="en-US" sz="1200" spc="-1" dirty="0">
              <a:solidFill>
                <a:srgbClr val="000000"/>
              </a:solidFill>
              <a:latin typeface="Arial" panose="020B0604020202020204" pitchFamily="34" charset="0"/>
              <a:ea typeface="DejaVu Sans" panose="020B0606030804020204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4284" y="-9850"/>
            <a:ext cx="9148284" cy="938297"/>
            <a:chOff x="-4284" y="-9850"/>
            <a:chExt cx="9148284" cy="938297"/>
          </a:xfrm>
        </p:grpSpPr>
        <p:sp>
          <p:nvSpPr>
            <p:cNvPr id="5" name="Rectangle 4"/>
            <p:cNvSpPr/>
            <p:nvPr/>
          </p:nvSpPr>
          <p:spPr>
            <a:xfrm>
              <a:off x="-4284" y="673597"/>
              <a:ext cx="9144000" cy="6789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-9850"/>
              <a:ext cx="1318428" cy="6335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2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034" y="36291"/>
              <a:ext cx="1184966" cy="892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19077" y="-21678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 extraction and plans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72434" y="2743200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</a:p>
        </p:txBody>
      </p:sp>
      <p:sp>
        <p:nvSpPr>
          <p:cNvPr id="10" name="TextBox 9"/>
          <p:cNvSpPr/>
          <p:nvPr/>
        </p:nvSpPr>
        <p:spPr>
          <a:xfrm>
            <a:off x="292347" y="3524941"/>
            <a:ext cx="8699253" cy="3207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67500" tIns="33750" rIns="67500" bIns="3375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en-IN" sz="1200" b="1" spc="-1" dirty="0">
                <a:solidFill>
                  <a:srgbClr val="000000"/>
                </a:solidFill>
                <a:latin typeface="Arial" panose="020B0604020202020204" pitchFamily="34" charset="0"/>
                <a:ea typeface="DejaVu Sans" panose="020B0606030804020204"/>
                <a:cs typeface="Arial" panose="020B0604020202020204" pitchFamily="34" charset="0"/>
              </a:rPr>
              <a:t>Complete assemblies by the end of summer </a:t>
            </a:r>
          </a:p>
          <a:p>
            <a:pPr>
              <a:buClr>
                <a:srgbClr val="000000"/>
              </a:buClr>
            </a:pPr>
            <a:endParaRPr lang="en-IN" sz="1200" b="1" spc="-1" dirty="0">
              <a:solidFill>
                <a:srgbClr val="000000"/>
              </a:solidFill>
              <a:latin typeface="Arial" panose="020B0604020202020204" pitchFamily="34" charset="0"/>
              <a:ea typeface="DejaVu Sans" panose="020B0606030804020204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</a:pPr>
            <a:r>
              <a:rPr lang="en-IN" sz="1200" b="1" spc="-1" dirty="0">
                <a:solidFill>
                  <a:srgbClr val="000000"/>
                </a:solidFill>
                <a:latin typeface="Arial" panose="020B0604020202020204" pitchFamily="34" charset="0"/>
                <a:ea typeface="DejaVu Sans" panose="020B0606030804020204"/>
                <a:cs typeface="Arial" panose="020B0604020202020204" pitchFamily="34" charset="0"/>
              </a:rPr>
              <a:t>Initiated repeat annotation (Poland team): starting in mid August</a:t>
            </a:r>
          </a:p>
          <a:p>
            <a:pPr>
              <a:buClr>
                <a:srgbClr val="000000"/>
              </a:buClr>
            </a:pPr>
            <a:endParaRPr lang="en-IN" sz="1200" b="1" spc="-1" dirty="0">
              <a:solidFill>
                <a:srgbClr val="000000"/>
              </a:solidFill>
              <a:latin typeface="Arial" panose="020B0604020202020204" pitchFamily="34" charset="0"/>
              <a:ea typeface="DejaVu Sans" panose="020B0606030804020204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</a:pPr>
            <a:endParaRPr lang="en-IN" sz="1200" b="1" spc="-1" dirty="0">
              <a:solidFill>
                <a:srgbClr val="000000"/>
              </a:solidFill>
              <a:latin typeface="Arial" panose="020B0604020202020204" pitchFamily="34" charset="0"/>
              <a:ea typeface="DejaVu Sans" panose="020B0606030804020204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</a:pPr>
            <a:r>
              <a:rPr lang="en-IN" sz="1200" b="1" spc="-1" dirty="0">
                <a:solidFill>
                  <a:srgbClr val="000000"/>
                </a:solidFill>
                <a:latin typeface="Arial" panose="020B0604020202020204" pitchFamily="34" charset="0"/>
                <a:ea typeface="DejaVu Sans" panose="020B0606030804020204"/>
                <a:cs typeface="Arial" panose="020B0604020202020204" pitchFamily="34" charset="0"/>
              </a:rPr>
              <a:t>Initiated RNA sequencing: Starting end of August. </a:t>
            </a:r>
          </a:p>
          <a:p>
            <a:pPr>
              <a:buClr>
                <a:srgbClr val="000000"/>
              </a:buClr>
            </a:pPr>
            <a:endParaRPr lang="en-IN" sz="1200" b="1" spc="-1" dirty="0">
              <a:solidFill>
                <a:srgbClr val="000000"/>
              </a:solidFill>
              <a:latin typeface="Arial" panose="020B0604020202020204" pitchFamily="34" charset="0"/>
              <a:ea typeface="DejaVu Sans" panose="020B0606030804020204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</a:pPr>
            <a:endParaRPr lang="en-IN" sz="1200" b="1" spc="-1" dirty="0">
              <a:solidFill>
                <a:srgbClr val="000000"/>
              </a:solidFill>
              <a:latin typeface="Arial" panose="020B0604020202020204" pitchFamily="34" charset="0"/>
              <a:ea typeface="DejaVu Sans" panose="020B0606030804020204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</a:pPr>
            <a:r>
              <a:rPr lang="en-IN" sz="1200" b="1" spc="-1" dirty="0">
                <a:solidFill>
                  <a:srgbClr val="000000"/>
                </a:solidFill>
                <a:latin typeface="Arial" panose="020B0604020202020204" pitchFamily="34" charset="0"/>
                <a:ea typeface="DejaVu Sans" panose="020B0606030804020204"/>
                <a:cs typeface="Arial" panose="020B0604020202020204" pitchFamily="34" charset="0"/>
              </a:rPr>
              <a:t>Initiate gene prediction: </a:t>
            </a:r>
            <a:r>
              <a:rPr lang="en-IN" sz="1200" b="1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 panose="020B0606030804020204"/>
                <a:cs typeface="Arial" panose="020B0604020202020204" pitchFamily="34" charset="0"/>
              </a:rPr>
              <a:t>Otc</a:t>
            </a:r>
            <a:r>
              <a:rPr lang="en-IN" sz="1200" b="1" spc="-1" dirty="0">
                <a:solidFill>
                  <a:srgbClr val="000000"/>
                </a:solidFill>
                <a:latin typeface="Arial" panose="020B0604020202020204" pitchFamily="34" charset="0"/>
                <a:ea typeface="DejaVu Sans" panose="020B0606030804020204"/>
                <a:cs typeface="Arial" panose="020B0604020202020204" pitchFamily="34" charset="0"/>
              </a:rPr>
              <a:t>-November</a:t>
            </a:r>
          </a:p>
          <a:p>
            <a:pPr>
              <a:buClr>
                <a:srgbClr val="000000"/>
              </a:buClr>
            </a:pPr>
            <a:endParaRPr lang="en-IN" sz="1200" b="1" spc="-1" dirty="0">
              <a:solidFill>
                <a:srgbClr val="000000"/>
              </a:solidFill>
              <a:latin typeface="Arial" panose="020B0604020202020204" pitchFamily="34" charset="0"/>
              <a:ea typeface="DejaVu Sans" panose="020B0606030804020204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</a:pPr>
            <a:endParaRPr lang="en-IN" sz="1200" b="1" spc="-1" dirty="0">
              <a:solidFill>
                <a:srgbClr val="000000"/>
              </a:solidFill>
              <a:latin typeface="Arial" panose="020B0604020202020204" pitchFamily="34" charset="0"/>
              <a:ea typeface="DejaVu Sans" panose="020B0606030804020204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</a:pPr>
            <a:endParaRPr lang="en-IN" sz="1200" b="1" spc="-1" dirty="0">
              <a:solidFill>
                <a:srgbClr val="000000"/>
              </a:solidFill>
              <a:latin typeface="Arial" panose="020B0604020202020204" pitchFamily="34" charset="0"/>
              <a:ea typeface="DejaVu Sans" panose="020B0606030804020204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</a:pPr>
            <a:r>
              <a:rPr lang="en-IN" sz="1200" b="1" spc="-1" dirty="0">
                <a:solidFill>
                  <a:srgbClr val="000000"/>
                </a:solidFill>
                <a:latin typeface="Arial" panose="020B0604020202020204" pitchFamily="34" charset="0"/>
                <a:ea typeface="DejaVu Sans" panose="020B0606030804020204"/>
                <a:cs typeface="Arial" panose="020B0604020202020204" pitchFamily="34" charset="0"/>
              </a:rPr>
              <a:t>Complete prediction and annotations: February 2025</a:t>
            </a:r>
          </a:p>
          <a:p>
            <a:pPr>
              <a:buClr>
                <a:srgbClr val="000000"/>
              </a:buClr>
            </a:pPr>
            <a:endParaRPr lang="en-IN" sz="1200" b="1" spc="-1" dirty="0">
              <a:solidFill>
                <a:srgbClr val="000000"/>
              </a:solidFill>
              <a:latin typeface="Arial" panose="020B0604020202020204" pitchFamily="34" charset="0"/>
              <a:ea typeface="DejaVu Sans" panose="020B0606030804020204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</a:pPr>
            <a:endParaRPr lang="en-IN" sz="1200" b="1" spc="-1" dirty="0">
              <a:solidFill>
                <a:srgbClr val="000000"/>
              </a:solidFill>
              <a:latin typeface="Arial" panose="020B0604020202020204" pitchFamily="34" charset="0"/>
              <a:ea typeface="DejaVu Sans" panose="020B0606030804020204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</a:pPr>
            <a:endParaRPr lang="en-IN" sz="1200" b="1" spc="-1" dirty="0">
              <a:solidFill>
                <a:srgbClr val="000000"/>
              </a:solidFill>
              <a:latin typeface="Arial" panose="020B0604020202020204" pitchFamily="34" charset="0"/>
              <a:ea typeface="DejaVu Sans" panose="020B0606030804020204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</a:pPr>
            <a:endParaRPr lang="en-US" sz="1200" spc="-1" dirty="0">
              <a:solidFill>
                <a:srgbClr val="000000"/>
              </a:solidFill>
              <a:latin typeface="Arial" panose="020B0604020202020204" pitchFamily="34" charset="0"/>
              <a:ea typeface="DejaVu Sans" panose="020B0606030804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83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91704</TotalTime>
  <Words>2980</Words>
  <Application>Microsoft Office PowerPoint</Application>
  <PresentationFormat>On-screen Show (4:3)</PresentationFormat>
  <Paragraphs>1494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Roboto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DaRT Gene Selection</vt:lpstr>
      <vt:lpstr>SNP Selection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massimo</dc:creator>
  <cp:lastModifiedBy>Rolling, William - REE-ARS</cp:lastModifiedBy>
  <cp:revision>1849</cp:revision>
  <cp:lastPrinted>2019-09-24T20:08:41Z</cp:lastPrinted>
  <dcterms:created xsi:type="dcterms:W3CDTF">2013-03-06T03:16:21Z</dcterms:created>
  <dcterms:modified xsi:type="dcterms:W3CDTF">2024-07-08T01:00:05Z</dcterms:modified>
</cp:coreProperties>
</file>