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72" r:id="rId3"/>
    <p:sldId id="273" r:id="rId4"/>
    <p:sldId id="314" r:id="rId5"/>
    <p:sldId id="326" r:id="rId6"/>
    <p:sldId id="333" r:id="rId7"/>
    <p:sldId id="332" r:id="rId8"/>
    <p:sldId id="33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25" autoAdjust="0"/>
  </p:normalViewPr>
  <p:slideViewPr>
    <p:cSldViewPr snapToGrid="0">
      <p:cViewPr varScale="1">
        <p:scale>
          <a:sx n="74" d="100"/>
          <a:sy n="74" d="100"/>
        </p:scale>
        <p:origin x="29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file:///C:\Users\dasumner\Downloads\carrot%20WTP%20by%20periods.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dasumner\Downloads\carrot%20demand%20lin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Sheet1!$C$2</c:f>
              <c:strCache>
                <c:ptCount val="1"/>
                <c:pt idx="0">
                  <c:v>Organic baby over non-organic baby</c:v>
                </c:pt>
              </c:strCache>
            </c:strRef>
          </c:tx>
          <c:spPr>
            <a:ln w="63500" cap="rnd">
              <a:solidFill>
                <a:schemeClr val="accent1"/>
              </a:solidFill>
              <a:round/>
            </a:ln>
            <a:effectLst/>
          </c:spPr>
          <c:marker>
            <c:symbol val="circle"/>
            <c:size val="5"/>
            <c:spPr>
              <a:solidFill>
                <a:schemeClr val="accent1"/>
              </a:solidFill>
              <a:ln w="9525">
                <a:solidFill>
                  <a:schemeClr val="accent1"/>
                </a:solidFill>
              </a:ln>
              <a:effectLst/>
            </c:spPr>
          </c:marker>
          <c:cat>
            <c:strRef>
              <c:f>(Sheet1!$A$5,Sheet1!$A$7,Sheet1!$A$9,Sheet1!$A$11,Sheet1!$A$13,Sheet1!$A$15,Sheet1!$A$17,Sheet1!$A$19)</c:f>
              <c:strCache>
                <c:ptCount val="8"/>
                <c:pt idx="0">
                  <c:v>Dec 2019 – Jan 2020</c:v>
                </c:pt>
                <c:pt idx="1">
                  <c:v>March – April 2020</c:v>
                </c:pt>
                <c:pt idx="2">
                  <c:v>Jun-20</c:v>
                </c:pt>
                <c:pt idx="3">
                  <c:v>Aug-20</c:v>
                </c:pt>
                <c:pt idx="4">
                  <c:v>Oct-20</c:v>
                </c:pt>
                <c:pt idx="5">
                  <c:v>Jan-21</c:v>
                </c:pt>
                <c:pt idx="6">
                  <c:v>Mar-21</c:v>
                </c:pt>
                <c:pt idx="7">
                  <c:v>Oct-22</c:v>
                </c:pt>
              </c:strCache>
            </c:strRef>
          </c:cat>
          <c:val>
            <c:numRef>
              <c:f>(Sheet1!$C$5,Sheet1!$C$7,Sheet1!$C$9,Sheet1!$C$11,Sheet1!$C$13,Sheet1!$C$15,Sheet1!$C$17,Sheet1!$C$19)</c:f>
              <c:numCache>
                <c:formatCode>"$"#,##0.00_);[Red]\("$"#,##0.00\)</c:formatCode>
                <c:ptCount val="8"/>
                <c:pt idx="0">
                  <c:v>0.20799999999999999</c:v>
                </c:pt>
                <c:pt idx="1">
                  <c:v>0.19700000000000001</c:v>
                </c:pt>
                <c:pt idx="2">
                  <c:v>0.23100000000000001</c:v>
                </c:pt>
                <c:pt idx="3">
                  <c:v>0.22500000000000001</c:v>
                </c:pt>
                <c:pt idx="4">
                  <c:v>0.20899999999999999</c:v>
                </c:pt>
                <c:pt idx="5">
                  <c:v>0.20799999999999999</c:v>
                </c:pt>
                <c:pt idx="6">
                  <c:v>0.20799999999999999</c:v>
                </c:pt>
                <c:pt idx="7">
                  <c:v>2.64E-2</c:v>
                </c:pt>
              </c:numCache>
            </c:numRef>
          </c:val>
          <c:smooth val="0"/>
          <c:extLst>
            <c:ext xmlns:c16="http://schemas.microsoft.com/office/drawing/2014/chart" uri="{C3380CC4-5D6E-409C-BE32-E72D297353CC}">
              <c16:uniqueId val="{00000000-A42F-4F38-AA08-70F57BB2A575}"/>
            </c:ext>
          </c:extLst>
        </c:ser>
        <c:ser>
          <c:idx val="1"/>
          <c:order val="1"/>
          <c:tx>
            <c:strRef>
              <c:f>Sheet1!$D$2</c:f>
              <c:strCache>
                <c:ptCount val="1"/>
                <c:pt idx="0">
                  <c:v>Non-organic baby over non-organic full-sized</c:v>
                </c:pt>
              </c:strCache>
            </c:strRef>
          </c:tx>
          <c:spPr>
            <a:ln w="63500" cap="rnd">
              <a:solidFill>
                <a:schemeClr val="accent2"/>
              </a:solidFill>
              <a:round/>
            </a:ln>
            <a:effectLst/>
          </c:spPr>
          <c:marker>
            <c:symbol val="circle"/>
            <c:size val="5"/>
            <c:spPr>
              <a:solidFill>
                <a:schemeClr val="accent2"/>
              </a:solidFill>
              <a:ln w="9525">
                <a:solidFill>
                  <a:schemeClr val="accent2"/>
                </a:solidFill>
              </a:ln>
              <a:effectLst/>
            </c:spPr>
          </c:marker>
          <c:cat>
            <c:strRef>
              <c:f>(Sheet1!$A$5,Sheet1!$A$7,Sheet1!$A$9,Sheet1!$A$11,Sheet1!$A$13,Sheet1!$A$15,Sheet1!$A$17,Sheet1!$A$19)</c:f>
              <c:strCache>
                <c:ptCount val="8"/>
                <c:pt idx="0">
                  <c:v>Dec 2019 – Jan 2020</c:v>
                </c:pt>
                <c:pt idx="1">
                  <c:v>March – April 2020</c:v>
                </c:pt>
                <c:pt idx="2">
                  <c:v>Jun-20</c:v>
                </c:pt>
                <c:pt idx="3">
                  <c:v>Aug-20</c:v>
                </c:pt>
                <c:pt idx="4">
                  <c:v>Oct-20</c:v>
                </c:pt>
                <c:pt idx="5">
                  <c:v>Jan-21</c:v>
                </c:pt>
                <c:pt idx="6">
                  <c:v>Mar-21</c:v>
                </c:pt>
                <c:pt idx="7">
                  <c:v>Oct-22</c:v>
                </c:pt>
              </c:strCache>
            </c:strRef>
          </c:cat>
          <c:val>
            <c:numRef>
              <c:f>(Sheet1!$D$5,Sheet1!$D$7,Sheet1!$D$9,Sheet1!$D$11,Sheet1!$D$13,Sheet1!$D$15,Sheet1!$D$17,Sheet1!$D$19)</c:f>
              <c:numCache>
                <c:formatCode>"$"#,##0.00_);[Red]\("$"#,##0.00\)</c:formatCode>
                <c:ptCount val="8"/>
                <c:pt idx="0">
                  <c:v>0.69</c:v>
                </c:pt>
                <c:pt idx="1">
                  <c:v>0.66400000000000003</c:v>
                </c:pt>
                <c:pt idx="2">
                  <c:v>0.67300000000000004</c:v>
                </c:pt>
                <c:pt idx="3">
                  <c:v>0.73</c:v>
                </c:pt>
                <c:pt idx="4">
                  <c:v>0.64900000000000002</c:v>
                </c:pt>
                <c:pt idx="5">
                  <c:v>0.626</c:v>
                </c:pt>
                <c:pt idx="6">
                  <c:v>0.622</c:v>
                </c:pt>
                <c:pt idx="7">
                  <c:v>0.63100000000000001</c:v>
                </c:pt>
              </c:numCache>
            </c:numRef>
          </c:val>
          <c:smooth val="0"/>
          <c:extLst>
            <c:ext xmlns:c16="http://schemas.microsoft.com/office/drawing/2014/chart" uri="{C3380CC4-5D6E-409C-BE32-E72D297353CC}">
              <c16:uniqueId val="{00000001-A42F-4F38-AA08-70F57BB2A575}"/>
            </c:ext>
          </c:extLst>
        </c:ser>
        <c:dLbls>
          <c:showLegendKey val="0"/>
          <c:showVal val="0"/>
          <c:showCatName val="0"/>
          <c:showSerName val="0"/>
          <c:showPercent val="0"/>
          <c:showBubbleSize val="0"/>
        </c:dLbls>
        <c:marker val="1"/>
        <c:smooth val="0"/>
        <c:axId val="537583104"/>
        <c:axId val="647624127"/>
      </c:lineChart>
      <c:catAx>
        <c:axId val="537583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crossAx val="647624127"/>
        <c:crosses val="autoZero"/>
        <c:auto val="1"/>
        <c:lblAlgn val="ctr"/>
        <c:lblOffset val="100"/>
        <c:noMultiLvlLbl val="0"/>
      </c:catAx>
      <c:valAx>
        <c:axId val="647624127"/>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crossAx val="537583104"/>
        <c:crosses val="autoZero"/>
        <c:crossBetween val="between"/>
      </c:valAx>
      <c:spPr>
        <a:noFill/>
        <a:ln>
          <a:noFill/>
        </a:ln>
        <a:effectLst/>
      </c:spPr>
    </c:plotArea>
    <c:legend>
      <c:legendPos val="b"/>
      <c:layout>
        <c:manualLayout>
          <c:xMode val="edge"/>
          <c:yMode val="edge"/>
          <c:x val="8.7505531990580088E-2"/>
          <c:y val="0.26059947547024004"/>
          <c:w val="0.91199034746890828"/>
          <c:h val="0.14534108550830757"/>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userShapes r:id="rId5"/>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159255730207971E-2"/>
          <c:y val="9.8063040382231403E-2"/>
          <c:w val="0.88812569317896128"/>
          <c:h val="0.79765792443740746"/>
        </c:manualLayout>
      </c:layout>
      <c:scatterChart>
        <c:scatterStyle val="smoothMarker"/>
        <c:varyColors val="0"/>
        <c:ser>
          <c:idx val="0"/>
          <c:order val="0"/>
          <c:tx>
            <c:strRef>
              <c:f>Sheet1!$B$1</c:f>
              <c:strCache>
                <c:ptCount val="1"/>
                <c:pt idx="0">
                  <c:v>organic full over 
non-organic full</c:v>
                </c:pt>
              </c:strCache>
            </c:strRef>
          </c:tx>
          <c:spPr>
            <a:ln w="50800" cap="rnd">
              <a:solidFill>
                <a:srgbClr val="FF0000"/>
              </a:solidFill>
              <a:round/>
            </a:ln>
            <a:effectLst/>
          </c:spPr>
          <c:marker>
            <c:symbol val="circle"/>
            <c:size val="7"/>
            <c:spPr>
              <a:solidFill>
                <a:srgbClr val="FF0000"/>
              </a:solidFill>
              <a:ln w="9525">
                <a:solidFill>
                  <a:srgbClr val="FF0000"/>
                </a:solidFill>
              </a:ln>
              <a:effectLst/>
            </c:spPr>
          </c:marker>
          <c:xVal>
            <c:numRef>
              <c:f>Sheet1!$B$2:$B$4</c:f>
              <c:numCache>
                <c:formatCode>0.0</c:formatCode>
                <c:ptCount val="3"/>
                <c:pt idx="0">
                  <c:v>46.4</c:v>
                </c:pt>
                <c:pt idx="1">
                  <c:v>21</c:v>
                </c:pt>
                <c:pt idx="2">
                  <c:v>17</c:v>
                </c:pt>
              </c:numCache>
            </c:numRef>
          </c:xVal>
          <c:yVal>
            <c:numRef>
              <c:f>Sheet1!$A$2:$A$4</c:f>
              <c:numCache>
                <c:formatCode>General</c:formatCode>
                <c:ptCount val="3"/>
                <c:pt idx="0">
                  <c:v>1</c:v>
                </c:pt>
                <c:pt idx="1">
                  <c:v>1.5</c:v>
                </c:pt>
                <c:pt idx="2">
                  <c:v>2</c:v>
                </c:pt>
              </c:numCache>
            </c:numRef>
          </c:yVal>
          <c:smooth val="0"/>
          <c:extLst>
            <c:ext xmlns:c16="http://schemas.microsoft.com/office/drawing/2014/chart" uri="{C3380CC4-5D6E-409C-BE32-E72D297353CC}">
              <c16:uniqueId val="{00000000-4A44-49B7-AF4D-72780D21214B}"/>
            </c:ext>
          </c:extLst>
        </c:ser>
        <c:ser>
          <c:idx val="3"/>
          <c:order val="1"/>
          <c:tx>
            <c:strRef>
              <c:f>Sheet1!$E$1</c:f>
              <c:strCache>
                <c:ptCount val="1"/>
                <c:pt idx="0">
                  <c:v>organic fresh cut over 
organic full</c:v>
                </c:pt>
              </c:strCache>
            </c:strRef>
          </c:tx>
          <c:spPr>
            <a:ln w="50800" cap="rnd">
              <a:solidFill>
                <a:srgbClr val="ED7D31">
                  <a:lumMod val="75000"/>
                </a:srgbClr>
              </a:solidFill>
              <a:round/>
            </a:ln>
            <a:effectLst/>
          </c:spPr>
          <c:marker>
            <c:symbol val="square"/>
            <c:size val="7"/>
            <c:spPr>
              <a:solidFill>
                <a:schemeClr val="accent4"/>
              </a:solidFill>
              <a:ln w="9525">
                <a:solidFill>
                  <a:schemeClr val="accent4"/>
                </a:solidFill>
              </a:ln>
              <a:effectLst/>
            </c:spPr>
          </c:marker>
          <c:dPt>
            <c:idx val="2"/>
            <c:marker>
              <c:symbol val="square"/>
              <c:size val="7"/>
              <c:spPr>
                <a:solidFill>
                  <a:schemeClr val="accent2"/>
                </a:solidFill>
                <a:ln w="9525">
                  <a:solidFill>
                    <a:schemeClr val="accent2"/>
                  </a:solidFill>
                </a:ln>
                <a:effectLst/>
              </c:spPr>
            </c:marker>
            <c:bubble3D val="0"/>
            <c:spPr>
              <a:ln w="50800" cap="rnd">
                <a:solidFill>
                  <a:srgbClr val="ED7D31">
                    <a:lumMod val="75000"/>
                  </a:srgbClr>
                </a:solidFill>
                <a:round/>
              </a:ln>
              <a:effectLst/>
            </c:spPr>
            <c:extLst>
              <c:ext xmlns:c16="http://schemas.microsoft.com/office/drawing/2014/chart" uri="{C3380CC4-5D6E-409C-BE32-E72D297353CC}">
                <c16:uniqueId val="{00000002-4A44-49B7-AF4D-72780D21214B}"/>
              </c:ext>
            </c:extLst>
          </c:dPt>
          <c:xVal>
            <c:numRef>
              <c:f>Sheet1!$E$2:$E$4</c:f>
              <c:numCache>
                <c:formatCode>General</c:formatCode>
                <c:ptCount val="3"/>
                <c:pt idx="0">
                  <c:v>53.3</c:v>
                </c:pt>
                <c:pt idx="1">
                  <c:v>38.6</c:v>
                </c:pt>
                <c:pt idx="2">
                  <c:v>30.5</c:v>
                </c:pt>
              </c:numCache>
            </c:numRef>
          </c:xVal>
          <c:yVal>
            <c:numRef>
              <c:f>Sheet1!$A$2:$A$4</c:f>
              <c:numCache>
                <c:formatCode>General</c:formatCode>
                <c:ptCount val="3"/>
                <c:pt idx="0">
                  <c:v>1</c:v>
                </c:pt>
                <c:pt idx="1">
                  <c:v>1.5</c:v>
                </c:pt>
                <c:pt idx="2">
                  <c:v>2</c:v>
                </c:pt>
              </c:numCache>
            </c:numRef>
          </c:yVal>
          <c:smooth val="0"/>
          <c:extLst>
            <c:ext xmlns:c16="http://schemas.microsoft.com/office/drawing/2014/chart" uri="{C3380CC4-5D6E-409C-BE32-E72D297353CC}">
              <c16:uniqueId val="{00000003-4A44-49B7-AF4D-72780D21214B}"/>
            </c:ext>
          </c:extLst>
        </c:ser>
        <c:ser>
          <c:idx val="1"/>
          <c:order val="2"/>
          <c:tx>
            <c:strRef>
              <c:f>Sheet1!$C$1</c:f>
              <c:strCache>
                <c:ptCount val="1"/>
                <c:pt idx="0">
                  <c:v>organic fresh cut over 
non-organic fresh cut</c:v>
                </c:pt>
              </c:strCache>
            </c:strRef>
          </c:tx>
          <c:spPr>
            <a:ln w="50800" cap="rnd">
              <a:solidFill>
                <a:srgbClr val="00B050"/>
              </a:solidFill>
              <a:round/>
            </a:ln>
            <a:effectLst/>
          </c:spPr>
          <c:marker>
            <c:symbol val="triangle"/>
            <c:size val="7"/>
            <c:spPr>
              <a:solidFill>
                <a:srgbClr val="00B050"/>
              </a:solidFill>
              <a:ln w="9525">
                <a:solidFill>
                  <a:srgbClr val="00B050"/>
                </a:solidFill>
              </a:ln>
              <a:effectLst/>
            </c:spPr>
          </c:marker>
          <c:xVal>
            <c:numRef>
              <c:f>Sheet1!$C$2:$C$4</c:f>
              <c:numCache>
                <c:formatCode>0.0</c:formatCode>
                <c:ptCount val="3"/>
                <c:pt idx="0">
                  <c:v>45.2</c:v>
                </c:pt>
                <c:pt idx="1">
                  <c:v>22.1</c:v>
                </c:pt>
                <c:pt idx="2">
                  <c:v>17.399999999999999</c:v>
                </c:pt>
              </c:numCache>
            </c:numRef>
          </c:xVal>
          <c:yVal>
            <c:numRef>
              <c:f>Sheet1!$A$2:$A$4</c:f>
              <c:numCache>
                <c:formatCode>General</c:formatCode>
                <c:ptCount val="3"/>
                <c:pt idx="0">
                  <c:v>1</c:v>
                </c:pt>
                <c:pt idx="1">
                  <c:v>1.5</c:v>
                </c:pt>
                <c:pt idx="2">
                  <c:v>2</c:v>
                </c:pt>
              </c:numCache>
            </c:numRef>
          </c:yVal>
          <c:smooth val="0"/>
          <c:extLst>
            <c:ext xmlns:c16="http://schemas.microsoft.com/office/drawing/2014/chart" uri="{C3380CC4-5D6E-409C-BE32-E72D297353CC}">
              <c16:uniqueId val="{00000004-4A44-49B7-AF4D-72780D21214B}"/>
            </c:ext>
          </c:extLst>
        </c:ser>
        <c:ser>
          <c:idx val="2"/>
          <c:order val="3"/>
          <c:tx>
            <c:strRef>
              <c:f>Sheet1!$D$1</c:f>
              <c:strCache>
                <c:ptCount val="1"/>
                <c:pt idx="0">
                  <c:v>non-organic fresh cut over 
non-organic full</c:v>
                </c:pt>
              </c:strCache>
            </c:strRef>
          </c:tx>
          <c:spPr>
            <a:ln w="50800" cap="rnd">
              <a:solidFill>
                <a:srgbClr val="0070C0"/>
              </a:solidFill>
              <a:round/>
            </a:ln>
            <a:effectLst/>
          </c:spPr>
          <c:marker>
            <c:symbol val="diamond"/>
            <c:size val="7"/>
            <c:spPr>
              <a:solidFill>
                <a:srgbClr val="0070C0"/>
              </a:solidFill>
              <a:ln w="9525">
                <a:solidFill>
                  <a:srgbClr val="0070C0"/>
                </a:solidFill>
              </a:ln>
              <a:effectLst/>
            </c:spPr>
          </c:marker>
          <c:xVal>
            <c:numRef>
              <c:f>Sheet1!$D$2:$D$4</c:f>
              <c:numCache>
                <c:formatCode>General</c:formatCode>
                <c:ptCount val="3"/>
                <c:pt idx="0">
                  <c:v>51.5</c:v>
                </c:pt>
                <c:pt idx="1">
                  <c:v>38.9</c:v>
                </c:pt>
                <c:pt idx="2">
                  <c:v>32.700000000000003</c:v>
                </c:pt>
              </c:numCache>
            </c:numRef>
          </c:xVal>
          <c:yVal>
            <c:numRef>
              <c:f>Sheet1!$A$2:$A$4</c:f>
              <c:numCache>
                <c:formatCode>General</c:formatCode>
                <c:ptCount val="3"/>
                <c:pt idx="0">
                  <c:v>1</c:v>
                </c:pt>
                <c:pt idx="1">
                  <c:v>1.5</c:v>
                </c:pt>
                <c:pt idx="2">
                  <c:v>2</c:v>
                </c:pt>
              </c:numCache>
            </c:numRef>
          </c:yVal>
          <c:smooth val="0"/>
          <c:extLst>
            <c:ext xmlns:c16="http://schemas.microsoft.com/office/drawing/2014/chart" uri="{C3380CC4-5D6E-409C-BE32-E72D297353CC}">
              <c16:uniqueId val="{00000005-4A44-49B7-AF4D-72780D21214B}"/>
            </c:ext>
          </c:extLst>
        </c:ser>
        <c:dLbls>
          <c:showLegendKey val="0"/>
          <c:showVal val="0"/>
          <c:showCatName val="0"/>
          <c:showSerName val="0"/>
          <c:showPercent val="0"/>
          <c:showBubbleSize val="0"/>
        </c:dLbls>
        <c:axId val="1083743631"/>
        <c:axId val="1083744111"/>
      </c:scatterChart>
      <c:valAx>
        <c:axId val="1083743631"/>
        <c:scaling>
          <c:orientation val="minMax"/>
          <c:max val="55"/>
          <c:min val="15"/>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400" b="1" dirty="0"/>
                  <a:t>Choice </a:t>
                </a:r>
                <a:r>
                  <a:rPr lang="en-US" sz="2400" b="1" baseline="0" dirty="0"/>
                  <a:t>share</a:t>
                </a:r>
                <a:endParaRPr lang="en-US" sz="2400" b="1" dirty="0"/>
              </a:p>
            </c:rich>
          </c:tx>
          <c:layout>
            <c:manualLayout>
              <c:xMode val="edge"/>
              <c:yMode val="edge"/>
              <c:x val="0.37713178436899181"/>
              <c:y val="0.84227406518632053"/>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083744111"/>
        <c:crosses val="autoZero"/>
        <c:crossBetween val="midCat"/>
      </c:valAx>
      <c:valAx>
        <c:axId val="1083744111"/>
        <c:scaling>
          <c:orientation val="minMax"/>
          <c:max val="2.1"/>
          <c:min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r>
                  <a:rPr lang="en-US" sz="2400" b="1"/>
                  <a:t>Price</a:t>
                </a:r>
                <a:r>
                  <a:rPr lang="en-US" sz="2400" b="1" baseline="0"/>
                  <a:t> ($/lb.)</a:t>
                </a:r>
                <a:endParaRPr lang="en-US" sz="2400" b="1"/>
              </a:p>
            </c:rich>
          </c:tx>
          <c:layout>
            <c:manualLayout>
              <c:xMode val="edge"/>
              <c:yMode val="edge"/>
              <c:x val="7.4000188183622334E-2"/>
              <c:y val="0.33747611203769767"/>
            </c:manualLayout>
          </c:layout>
          <c:overlay val="0"/>
          <c:spPr>
            <a:noFill/>
            <a:ln>
              <a:noFill/>
            </a:ln>
            <a:effectLst/>
          </c:spPr>
          <c:txPr>
            <a:bodyPr rot="-54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title>
        <c:numFmt formatCode="&quot;$&quot;#,##0.00"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1083743631"/>
        <c:crosses val="autoZero"/>
        <c:crossBetween val="midCat"/>
        <c:majorUnit val="0.5"/>
      </c:valAx>
      <c:spPr>
        <a:noFill/>
        <a:ln>
          <a:noFill/>
        </a:ln>
        <a:effectLst/>
      </c:spPr>
    </c:plotArea>
    <c:legend>
      <c:legendPos val="r"/>
      <c:layout>
        <c:manualLayout>
          <c:xMode val="edge"/>
          <c:yMode val="edge"/>
          <c:x val="6.2009133005248396E-4"/>
          <c:y val="7.0485366783111519E-5"/>
          <c:w val="0.99855924941087293"/>
          <c:h val="0.12037277096561937"/>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0.33199</cdr:x>
      <cdr:y>0.84724</cdr:y>
    </cdr:from>
    <cdr:to>
      <cdr:x>0.9016</cdr:x>
      <cdr:y>1</cdr:y>
    </cdr:to>
    <cdr:sp macro="" textlink="">
      <cdr:nvSpPr>
        <cdr:cNvPr id="2" name="TextBox 1">
          <a:extLst xmlns:a="http://schemas.openxmlformats.org/drawingml/2006/main">
            <a:ext uri="{FF2B5EF4-FFF2-40B4-BE49-F238E27FC236}">
              <a16:creationId xmlns:a16="http://schemas.microsoft.com/office/drawing/2014/main" id="{43FD9B65-E948-70C2-8FFB-540F1FABD321}"/>
            </a:ext>
          </a:extLst>
        </cdr:cNvPr>
        <cdr:cNvSpPr txBox="1"/>
      </cdr:nvSpPr>
      <cdr:spPr>
        <a:xfrm xmlns:a="http://schemas.openxmlformats.org/drawingml/2006/main">
          <a:off x="3796559" y="5071533"/>
          <a:ext cx="6513921"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0.17904</cdr:x>
      <cdr:y>0</cdr:y>
    </cdr:from>
    <cdr:to>
      <cdr:x>0.86863</cdr:x>
      <cdr:y>0.1374</cdr:y>
    </cdr:to>
    <cdr:sp macro="" textlink="">
      <cdr:nvSpPr>
        <cdr:cNvPr id="3" name="TextBox 2">
          <a:extLst xmlns:a="http://schemas.openxmlformats.org/drawingml/2006/main">
            <a:ext uri="{FF2B5EF4-FFF2-40B4-BE49-F238E27FC236}">
              <a16:creationId xmlns:a16="http://schemas.microsoft.com/office/drawing/2014/main" id="{3276B007-3F35-2BF2-FC8E-4077A7538222}"/>
            </a:ext>
          </a:extLst>
        </cdr:cNvPr>
        <cdr:cNvSpPr txBox="1"/>
      </cdr:nvSpPr>
      <cdr:spPr>
        <a:xfrm xmlns:a="http://schemas.openxmlformats.org/drawingml/2006/main">
          <a:off x="2047458" y="0"/>
          <a:ext cx="7885984" cy="82246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2800" b="1" dirty="0">
              <a:solidFill>
                <a:srgbClr val="00B050"/>
              </a:solidFill>
            </a:rPr>
            <a:t>Willingness to pay premium across survey rounds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802732-5511-4633-A9C8-223E88B97CE4}" type="datetimeFigureOut">
              <a:rPr lang="en-US" smtClean="0"/>
              <a:t>12/12/2023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A2B052-4931-4405-B06A-55161DFA692F}" type="slidenum">
              <a:rPr lang="en-US" smtClean="0"/>
              <a:t>‹#›</a:t>
            </a:fld>
            <a:endParaRPr lang="en-US"/>
          </a:p>
        </p:txBody>
      </p:sp>
    </p:spTree>
    <p:extLst>
      <p:ext uri="{BB962C8B-B14F-4D97-AF65-F5344CB8AC3E}">
        <p14:creationId xmlns:p14="http://schemas.microsoft.com/office/powerpoint/2010/main" val="2661507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2B052-4931-4405-B06A-55161DFA692F}" type="slidenum">
              <a:rPr lang="en-US" smtClean="0"/>
              <a:t>1</a:t>
            </a:fld>
            <a:endParaRPr lang="en-US"/>
          </a:p>
        </p:txBody>
      </p:sp>
    </p:spTree>
    <p:extLst>
      <p:ext uri="{BB962C8B-B14F-4D97-AF65-F5344CB8AC3E}">
        <p14:creationId xmlns:p14="http://schemas.microsoft.com/office/powerpoint/2010/main" val="1529380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2B052-4931-4405-B06A-55161DFA692F}" type="slidenum">
              <a:rPr lang="en-US" smtClean="0"/>
              <a:t>2</a:t>
            </a:fld>
            <a:endParaRPr lang="en-US"/>
          </a:p>
        </p:txBody>
      </p:sp>
    </p:spTree>
    <p:extLst>
      <p:ext uri="{BB962C8B-B14F-4D97-AF65-F5344CB8AC3E}">
        <p14:creationId xmlns:p14="http://schemas.microsoft.com/office/powerpoint/2010/main" val="994750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2B052-4931-4405-B06A-55161DFA692F}" type="slidenum">
              <a:rPr lang="en-US" smtClean="0"/>
              <a:t>3</a:t>
            </a:fld>
            <a:endParaRPr lang="en-US"/>
          </a:p>
        </p:txBody>
      </p:sp>
    </p:spTree>
    <p:extLst>
      <p:ext uri="{BB962C8B-B14F-4D97-AF65-F5344CB8AC3E}">
        <p14:creationId xmlns:p14="http://schemas.microsoft.com/office/powerpoint/2010/main" val="3722732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5A2B052-4931-4405-B06A-55161DFA692F}" type="slidenum">
              <a:rPr lang="en-US" smtClean="0"/>
              <a:t>5</a:t>
            </a:fld>
            <a:endParaRPr lang="en-US"/>
          </a:p>
        </p:txBody>
      </p:sp>
    </p:spTree>
    <p:extLst>
      <p:ext uri="{BB962C8B-B14F-4D97-AF65-F5344CB8AC3E}">
        <p14:creationId xmlns:p14="http://schemas.microsoft.com/office/powerpoint/2010/main" val="1711140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2B052-4931-4405-B06A-55161DFA692F}" type="slidenum">
              <a:rPr lang="en-US" smtClean="0"/>
              <a:t>6</a:t>
            </a:fld>
            <a:endParaRPr lang="en-US"/>
          </a:p>
        </p:txBody>
      </p:sp>
    </p:spTree>
    <p:extLst>
      <p:ext uri="{BB962C8B-B14F-4D97-AF65-F5344CB8AC3E}">
        <p14:creationId xmlns:p14="http://schemas.microsoft.com/office/powerpoint/2010/main" val="31298224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2B052-4931-4405-B06A-55161DFA692F}" type="slidenum">
              <a:rPr lang="en-US" smtClean="0"/>
              <a:t>7</a:t>
            </a:fld>
            <a:endParaRPr lang="en-US"/>
          </a:p>
        </p:txBody>
      </p:sp>
    </p:spTree>
    <p:extLst>
      <p:ext uri="{BB962C8B-B14F-4D97-AF65-F5344CB8AC3E}">
        <p14:creationId xmlns:p14="http://schemas.microsoft.com/office/powerpoint/2010/main" val="3023271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A2B052-4931-4405-B06A-55161DFA692F}" type="slidenum">
              <a:rPr lang="en-US" smtClean="0"/>
              <a:t>8</a:t>
            </a:fld>
            <a:endParaRPr lang="en-US"/>
          </a:p>
        </p:txBody>
      </p:sp>
    </p:spTree>
    <p:extLst>
      <p:ext uri="{BB962C8B-B14F-4D97-AF65-F5344CB8AC3E}">
        <p14:creationId xmlns:p14="http://schemas.microsoft.com/office/powerpoint/2010/main" val="3851449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FA67D-46E8-4ADE-9F7F-DB3AC85779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10C275-3BEF-4174-BD87-3A1B03F9EF8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BEC640C-5E80-48A1-B5F3-8FB4E4C5C56E}"/>
              </a:ext>
            </a:extLst>
          </p:cNvPr>
          <p:cNvSpPr>
            <a:spLocks noGrp="1"/>
          </p:cNvSpPr>
          <p:nvPr>
            <p:ph type="dt" sz="half" idx="10"/>
          </p:nvPr>
        </p:nvSpPr>
        <p:spPr/>
        <p:txBody>
          <a:bodyPr/>
          <a:lstStyle/>
          <a:p>
            <a:fld id="{134972E7-2F07-43CE-BC8E-AB37E557F138}" type="datetime1">
              <a:rPr lang="en-US" smtClean="0"/>
              <a:t>12/12/2023</a:t>
            </a:fld>
            <a:endParaRPr lang="en-US"/>
          </a:p>
        </p:txBody>
      </p:sp>
      <p:sp>
        <p:nvSpPr>
          <p:cNvPr id="5" name="Footer Placeholder 4">
            <a:extLst>
              <a:ext uri="{FF2B5EF4-FFF2-40B4-BE49-F238E27FC236}">
                <a16:creationId xmlns:a16="http://schemas.microsoft.com/office/drawing/2014/main" id="{4EA4DD98-EB50-49F0-95AA-EAAE81745E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FEA714-C579-4D2D-992E-E8527B081B5C}"/>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3536789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9B056-D23A-4D9A-B837-F5B83617B0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CD9DD35-AEBF-4D49-A72B-B9F70C69F7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FAA42B-3A2C-4BAD-9BD8-653922EA2CF1}"/>
              </a:ext>
            </a:extLst>
          </p:cNvPr>
          <p:cNvSpPr>
            <a:spLocks noGrp="1"/>
          </p:cNvSpPr>
          <p:nvPr>
            <p:ph type="dt" sz="half" idx="10"/>
          </p:nvPr>
        </p:nvSpPr>
        <p:spPr/>
        <p:txBody>
          <a:bodyPr/>
          <a:lstStyle/>
          <a:p>
            <a:fld id="{0AC24618-A7CB-4500-A24C-91A9B5B888C6}" type="datetime1">
              <a:rPr lang="en-US" smtClean="0"/>
              <a:t>12/12/2023</a:t>
            </a:fld>
            <a:endParaRPr lang="en-US"/>
          </a:p>
        </p:txBody>
      </p:sp>
      <p:sp>
        <p:nvSpPr>
          <p:cNvPr id="5" name="Footer Placeholder 4">
            <a:extLst>
              <a:ext uri="{FF2B5EF4-FFF2-40B4-BE49-F238E27FC236}">
                <a16:creationId xmlns:a16="http://schemas.microsoft.com/office/drawing/2014/main" id="{2F5F714C-F821-4002-A842-40DA33B1DD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AFEAF-D6A8-403A-81F4-C21FF131E8DD}"/>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750863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498897-4BF8-4E5B-9A75-7758E13DFF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C26CF5B-CA52-4575-AD04-196ABD7F0E7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E21C73-6A8F-472E-9D75-FD82BE0A9DDD}"/>
              </a:ext>
            </a:extLst>
          </p:cNvPr>
          <p:cNvSpPr>
            <a:spLocks noGrp="1"/>
          </p:cNvSpPr>
          <p:nvPr>
            <p:ph type="dt" sz="half" idx="10"/>
          </p:nvPr>
        </p:nvSpPr>
        <p:spPr/>
        <p:txBody>
          <a:bodyPr/>
          <a:lstStyle/>
          <a:p>
            <a:fld id="{926136B9-251C-422C-97AE-91A4AA525625}" type="datetime1">
              <a:rPr lang="en-US" smtClean="0"/>
              <a:t>12/12/2023</a:t>
            </a:fld>
            <a:endParaRPr lang="en-US"/>
          </a:p>
        </p:txBody>
      </p:sp>
      <p:sp>
        <p:nvSpPr>
          <p:cNvPr id="5" name="Footer Placeholder 4">
            <a:extLst>
              <a:ext uri="{FF2B5EF4-FFF2-40B4-BE49-F238E27FC236}">
                <a16:creationId xmlns:a16="http://schemas.microsoft.com/office/drawing/2014/main" id="{998202D8-606D-4454-A8C2-3028DB7DC5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CBC4AA-15FA-4ED7-ACB1-B7AD325FEF0D}"/>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555505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39824-1290-406F-A6F3-A9E36B76DC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366B34-A22C-43BE-84AD-2EA76C3000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944ED4-100B-43CB-B03F-1BF7C8B2CBCF}"/>
              </a:ext>
            </a:extLst>
          </p:cNvPr>
          <p:cNvSpPr>
            <a:spLocks noGrp="1"/>
          </p:cNvSpPr>
          <p:nvPr>
            <p:ph type="dt" sz="half" idx="10"/>
          </p:nvPr>
        </p:nvSpPr>
        <p:spPr/>
        <p:txBody>
          <a:bodyPr/>
          <a:lstStyle/>
          <a:p>
            <a:fld id="{9D222717-3BF0-42E4-ACAD-F38D8900A8D9}" type="datetime1">
              <a:rPr lang="en-US" smtClean="0"/>
              <a:t>12/12/2023</a:t>
            </a:fld>
            <a:endParaRPr lang="en-US"/>
          </a:p>
        </p:txBody>
      </p:sp>
      <p:sp>
        <p:nvSpPr>
          <p:cNvPr id="5" name="Footer Placeholder 4">
            <a:extLst>
              <a:ext uri="{FF2B5EF4-FFF2-40B4-BE49-F238E27FC236}">
                <a16:creationId xmlns:a16="http://schemas.microsoft.com/office/drawing/2014/main" id="{15C21323-5D11-4295-A3CF-9E5318A3A0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E4C85F-6E19-43A2-9276-2624AB27D7C4}"/>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2809678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58773-0BEE-4FF2-A648-554B5F81D0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76B293-D2E7-46C7-89C0-0E19A493A7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C4CE35-B11C-4142-8B04-D1BBEB84E615}"/>
              </a:ext>
            </a:extLst>
          </p:cNvPr>
          <p:cNvSpPr>
            <a:spLocks noGrp="1"/>
          </p:cNvSpPr>
          <p:nvPr>
            <p:ph type="dt" sz="half" idx="10"/>
          </p:nvPr>
        </p:nvSpPr>
        <p:spPr/>
        <p:txBody>
          <a:bodyPr/>
          <a:lstStyle/>
          <a:p>
            <a:fld id="{A1F13374-4D46-44FA-A908-7FCEA27A1EA4}" type="datetime1">
              <a:rPr lang="en-US" smtClean="0"/>
              <a:t>12/12/2023</a:t>
            </a:fld>
            <a:endParaRPr lang="en-US"/>
          </a:p>
        </p:txBody>
      </p:sp>
      <p:sp>
        <p:nvSpPr>
          <p:cNvPr id="5" name="Footer Placeholder 4">
            <a:extLst>
              <a:ext uri="{FF2B5EF4-FFF2-40B4-BE49-F238E27FC236}">
                <a16:creationId xmlns:a16="http://schemas.microsoft.com/office/drawing/2014/main" id="{01734395-E923-4EAF-93D0-77D813A710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36736C-B26E-44BE-A58E-2A9833551A0E}"/>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3525948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2B1E1-B735-4395-8F7E-DF8A4017CB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564A7-13CC-49C3-AF3D-99900D0BAF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33BDED-2D2B-41D8-8464-AF2FCC3B60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94034B-5CDB-424F-AF87-71F5F38BF7E2}"/>
              </a:ext>
            </a:extLst>
          </p:cNvPr>
          <p:cNvSpPr>
            <a:spLocks noGrp="1"/>
          </p:cNvSpPr>
          <p:nvPr>
            <p:ph type="dt" sz="half" idx="10"/>
          </p:nvPr>
        </p:nvSpPr>
        <p:spPr/>
        <p:txBody>
          <a:bodyPr/>
          <a:lstStyle/>
          <a:p>
            <a:fld id="{91F7775A-EEEC-4B08-B0E2-282BF0CFDE88}" type="datetime1">
              <a:rPr lang="en-US" smtClean="0"/>
              <a:t>12/12/2023</a:t>
            </a:fld>
            <a:endParaRPr lang="en-US"/>
          </a:p>
        </p:txBody>
      </p:sp>
      <p:sp>
        <p:nvSpPr>
          <p:cNvPr id="6" name="Footer Placeholder 5">
            <a:extLst>
              <a:ext uri="{FF2B5EF4-FFF2-40B4-BE49-F238E27FC236}">
                <a16:creationId xmlns:a16="http://schemas.microsoft.com/office/drawing/2014/main" id="{10400C95-047C-4B1B-8BF3-11DD61B627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8174F9-E9F4-4394-B5B4-2B1EF1CA0099}"/>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2893903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F31C9-E4DC-4437-94ED-93D2B735ED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04F4B1-BC40-4200-AAB5-852C5A59FF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9A6342-F5ED-4733-A70F-BE73160B6F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B912F99-6398-4CF7-82E8-C95980EBD1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46CD55-8605-499D-ACAD-421B69AF09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D4CC272-C6DA-4B20-BDDA-9DAA2F86034B}"/>
              </a:ext>
            </a:extLst>
          </p:cNvPr>
          <p:cNvSpPr>
            <a:spLocks noGrp="1"/>
          </p:cNvSpPr>
          <p:nvPr>
            <p:ph type="dt" sz="half" idx="10"/>
          </p:nvPr>
        </p:nvSpPr>
        <p:spPr/>
        <p:txBody>
          <a:bodyPr/>
          <a:lstStyle/>
          <a:p>
            <a:fld id="{62C7B6DE-B5E7-46F9-AECC-968C0A67C012}" type="datetime1">
              <a:rPr lang="en-US" smtClean="0"/>
              <a:t>12/12/2023</a:t>
            </a:fld>
            <a:endParaRPr lang="en-US"/>
          </a:p>
        </p:txBody>
      </p:sp>
      <p:sp>
        <p:nvSpPr>
          <p:cNvPr id="8" name="Footer Placeholder 7">
            <a:extLst>
              <a:ext uri="{FF2B5EF4-FFF2-40B4-BE49-F238E27FC236}">
                <a16:creationId xmlns:a16="http://schemas.microsoft.com/office/drawing/2014/main" id="{F9519941-3467-4738-BF7D-DFEB3F3B3D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9D448A-94D2-45C1-B070-001CA865F322}"/>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3790076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B038F-FC9C-4945-8863-D529BB0A4D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04C481-AC98-4F15-A834-21DC4C241585}"/>
              </a:ext>
            </a:extLst>
          </p:cNvPr>
          <p:cNvSpPr>
            <a:spLocks noGrp="1"/>
          </p:cNvSpPr>
          <p:nvPr>
            <p:ph type="dt" sz="half" idx="10"/>
          </p:nvPr>
        </p:nvSpPr>
        <p:spPr/>
        <p:txBody>
          <a:bodyPr/>
          <a:lstStyle/>
          <a:p>
            <a:fld id="{F42419C8-3D7C-4511-8B48-82D69CBC4EE3}" type="datetime1">
              <a:rPr lang="en-US" smtClean="0"/>
              <a:t>12/12/2023</a:t>
            </a:fld>
            <a:endParaRPr lang="en-US"/>
          </a:p>
        </p:txBody>
      </p:sp>
      <p:sp>
        <p:nvSpPr>
          <p:cNvPr id="4" name="Footer Placeholder 3">
            <a:extLst>
              <a:ext uri="{FF2B5EF4-FFF2-40B4-BE49-F238E27FC236}">
                <a16:creationId xmlns:a16="http://schemas.microsoft.com/office/drawing/2014/main" id="{F7BE989B-8F8F-4926-91F8-61BBF0EF97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A8D7DCA-B5A6-4665-AE6F-E3B858878DBD}"/>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1265283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E009CD-3744-446C-9937-AF7E5BE67873}"/>
              </a:ext>
            </a:extLst>
          </p:cNvPr>
          <p:cNvSpPr>
            <a:spLocks noGrp="1"/>
          </p:cNvSpPr>
          <p:nvPr>
            <p:ph type="dt" sz="half" idx="10"/>
          </p:nvPr>
        </p:nvSpPr>
        <p:spPr/>
        <p:txBody>
          <a:bodyPr/>
          <a:lstStyle/>
          <a:p>
            <a:fld id="{75C0CC2B-9577-4E9E-958D-E796AD710F28}" type="datetime1">
              <a:rPr lang="en-US" smtClean="0"/>
              <a:t>12/12/2023</a:t>
            </a:fld>
            <a:endParaRPr lang="en-US"/>
          </a:p>
        </p:txBody>
      </p:sp>
      <p:sp>
        <p:nvSpPr>
          <p:cNvPr id="3" name="Footer Placeholder 2">
            <a:extLst>
              <a:ext uri="{FF2B5EF4-FFF2-40B4-BE49-F238E27FC236}">
                <a16:creationId xmlns:a16="http://schemas.microsoft.com/office/drawing/2014/main" id="{0F7BF950-6169-403D-97F8-DF4115736A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E5F82B-0CA4-4896-B6C7-0DDB668CC2A2}"/>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1782875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33018C-04BA-431E-81FC-BB76F0C07A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64A42B-CDEA-40B1-8804-DFDB4B2DD0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2D8C8B-E77B-46E0-B31E-046228CF64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45463B-7AEA-4917-85F0-3A39D46AC2BB}"/>
              </a:ext>
            </a:extLst>
          </p:cNvPr>
          <p:cNvSpPr>
            <a:spLocks noGrp="1"/>
          </p:cNvSpPr>
          <p:nvPr>
            <p:ph type="dt" sz="half" idx="10"/>
          </p:nvPr>
        </p:nvSpPr>
        <p:spPr/>
        <p:txBody>
          <a:bodyPr/>
          <a:lstStyle/>
          <a:p>
            <a:fld id="{8EC9BED0-18FB-48B5-BC4A-1AC6156C35EE}" type="datetime1">
              <a:rPr lang="en-US" smtClean="0"/>
              <a:t>12/12/2023</a:t>
            </a:fld>
            <a:endParaRPr lang="en-US"/>
          </a:p>
        </p:txBody>
      </p:sp>
      <p:sp>
        <p:nvSpPr>
          <p:cNvPr id="6" name="Footer Placeholder 5">
            <a:extLst>
              <a:ext uri="{FF2B5EF4-FFF2-40B4-BE49-F238E27FC236}">
                <a16:creationId xmlns:a16="http://schemas.microsoft.com/office/drawing/2014/main" id="{CE9AFAE3-603E-4560-AE60-3A43F4982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07B964-8C2A-4869-93A3-A008EC8E8004}"/>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1466561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3BD56-8C2F-4862-A06D-05FE3E6250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ED63492-05F5-4328-AED3-9DE02D1DC0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A228137-9216-41B9-9797-01E5B4C24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FFD877-FD40-44D7-AC59-66808578157C}"/>
              </a:ext>
            </a:extLst>
          </p:cNvPr>
          <p:cNvSpPr>
            <a:spLocks noGrp="1"/>
          </p:cNvSpPr>
          <p:nvPr>
            <p:ph type="dt" sz="half" idx="10"/>
          </p:nvPr>
        </p:nvSpPr>
        <p:spPr/>
        <p:txBody>
          <a:bodyPr/>
          <a:lstStyle/>
          <a:p>
            <a:fld id="{217DEA4D-7977-45A5-9E0E-3446A74217B5}" type="datetime1">
              <a:rPr lang="en-US" smtClean="0"/>
              <a:t>12/12/2023</a:t>
            </a:fld>
            <a:endParaRPr lang="en-US"/>
          </a:p>
        </p:txBody>
      </p:sp>
      <p:sp>
        <p:nvSpPr>
          <p:cNvPr id="6" name="Footer Placeholder 5">
            <a:extLst>
              <a:ext uri="{FF2B5EF4-FFF2-40B4-BE49-F238E27FC236}">
                <a16:creationId xmlns:a16="http://schemas.microsoft.com/office/drawing/2014/main" id="{7CA4F8FE-7AE1-443C-BF7F-777E46A510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E4FE33-CA12-4B5C-8D47-24F70BBCD301}"/>
              </a:ext>
            </a:extLst>
          </p:cNvPr>
          <p:cNvSpPr>
            <a:spLocks noGrp="1"/>
          </p:cNvSpPr>
          <p:nvPr>
            <p:ph type="sldNum" sz="quarter" idx="12"/>
          </p:nvPr>
        </p:nvSpPr>
        <p:spPr/>
        <p:txBody>
          <a:bodyPr/>
          <a:lstStyle/>
          <a:p>
            <a:fld id="{D1B60E04-87C2-4F5B-837D-2F2312BB8EC9}" type="slidenum">
              <a:rPr lang="en-US" smtClean="0"/>
              <a:t>‹#›</a:t>
            </a:fld>
            <a:endParaRPr lang="en-US"/>
          </a:p>
        </p:txBody>
      </p:sp>
    </p:spTree>
    <p:extLst>
      <p:ext uri="{BB962C8B-B14F-4D97-AF65-F5344CB8AC3E}">
        <p14:creationId xmlns:p14="http://schemas.microsoft.com/office/powerpoint/2010/main" val="3122594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692003-3184-4652-9B25-894DD5DBA1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BF58D9-870E-42EF-AF01-3A33E64B4B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2852BF-8675-4BFF-BDC5-01F88B6DB5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8276C6-D7E4-48D3-8CBF-E213B5E3E31A}" type="datetime1">
              <a:rPr lang="en-US" smtClean="0"/>
              <a:t>12/12/2023</a:t>
            </a:fld>
            <a:endParaRPr lang="en-US"/>
          </a:p>
        </p:txBody>
      </p:sp>
      <p:sp>
        <p:nvSpPr>
          <p:cNvPr id="5" name="Footer Placeholder 4">
            <a:extLst>
              <a:ext uri="{FF2B5EF4-FFF2-40B4-BE49-F238E27FC236}">
                <a16:creationId xmlns:a16="http://schemas.microsoft.com/office/drawing/2014/main" id="{3464053B-D80F-44D2-9520-98B1701A94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E3EFAB5-FF6D-4EDD-85C9-A9F695B45C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B60E04-87C2-4F5B-837D-2F2312BB8EC9}" type="slidenum">
              <a:rPr lang="en-US" smtClean="0"/>
              <a:t>‹#›</a:t>
            </a:fld>
            <a:endParaRPr lang="en-US"/>
          </a:p>
        </p:txBody>
      </p:sp>
    </p:spTree>
    <p:extLst>
      <p:ext uri="{BB962C8B-B14F-4D97-AF65-F5344CB8AC3E}">
        <p14:creationId xmlns:p14="http://schemas.microsoft.com/office/powerpoint/2010/main" val="1570984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2595" y="509044"/>
            <a:ext cx="11396546" cy="1208243"/>
          </a:xfrm>
        </p:spPr>
        <p:txBody>
          <a:bodyPr>
            <a:noAutofit/>
          </a:bodyPr>
          <a:lstStyle/>
          <a:p>
            <a:pPr>
              <a:lnSpc>
                <a:spcPct val="100000"/>
              </a:lnSpc>
            </a:pPr>
            <a:r>
              <a:rPr lang="en-US" sz="3200" b="1" dirty="0">
                <a:latin typeface="Arial Rounded MT Bold" panose="020F0704030504030204" pitchFamily="34" charset="0"/>
                <a:cs typeface="Times New Roman" panose="02020603050405020304" pitchFamily="18" charset="0"/>
              </a:rPr>
              <a:t>Demand for Carrot Attributes, before, and after the  COVID-19 Pandemic</a:t>
            </a:r>
          </a:p>
        </p:txBody>
      </p:sp>
      <p:sp>
        <p:nvSpPr>
          <p:cNvPr id="3" name="Subtitle 2"/>
          <p:cNvSpPr>
            <a:spLocks noGrp="1"/>
          </p:cNvSpPr>
          <p:nvPr>
            <p:ph type="subTitle" idx="1"/>
          </p:nvPr>
        </p:nvSpPr>
        <p:spPr>
          <a:xfrm>
            <a:off x="412595" y="2208362"/>
            <a:ext cx="11396546" cy="4147988"/>
          </a:xfrm>
        </p:spPr>
        <p:txBody>
          <a:bodyPr>
            <a:normAutofit/>
          </a:bodyPr>
          <a:lstStyle/>
          <a:p>
            <a:r>
              <a:rPr lang="en-US" sz="2800" b="1" dirty="0">
                <a:solidFill>
                  <a:srgbClr val="002060"/>
                </a:solidFill>
                <a:latin typeface="Arial Rounded MT Bold" panose="020F0704030504030204" pitchFamily="34" charset="0"/>
                <a:cs typeface="Times New Roman" panose="02020603050405020304" pitchFamily="18" charset="0"/>
              </a:rPr>
              <a:t>Prepared for USDA project advisory panel</a:t>
            </a:r>
          </a:p>
          <a:p>
            <a:endParaRPr lang="en-US" sz="2800" b="1" dirty="0">
              <a:solidFill>
                <a:srgbClr val="002060"/>
              </a:solidFill>
              <a:latin typeface="Arial Rounded MT Bold" panose="020F0704030504030204" pitchFamily="34" charset="0"/>
              <a:cs typeface="Times New Roman" panose="02020603050405020304" pitchFamily="18" charset="0"/>
            </a:endParaRPr>
          </a:p>
          <a:p>
            <a:endParaRPr lang="en-US" sz="2800" b="1" dirty="0">
              <a:solidFill>
                <a:srgbClr val="002060"/>
              </a:solidFill>
              <a:latin typeface="Arial Rounded MT Bold" panose="020F0704030504030204" pitchFamily="34" charset="0"/>
              <a:cs typeface="Times New Roman" panose="02020603050405020304" pitchFamily="18" charset="0"/>
            </a:endParaRPr>
          </a:p>
          <a:p>
            <a:r>
              <a:rPr lang="en-US" sz="2800" b="1" dirty="0">
                <a:solidFill>
                  <a:srgbClr val="002060"/>
                </a:solidFill>
                <a:latin typeface="Arial Rounded MT Bold" panose="020F0704030504030204" pitchFamily="34" charset="0"/>
                <a:cs typeface="Times New Roman" panose="02020603050405020304" pitchFamily="18" charset="0"/>
              </a:rPr>
              <a:t>December 13, 2023</a:t>
            </a:r>
          </a:p>
          <a:p>
            <a:endParaRPr lang="en-US" sz="2800" b="1" dirty="0">
              <a:solidFill>
                <a:srgbClr val="002060"/>
              </a:solidFill>
              <a:latin typeface="Arial Rounded MT Bold" panose="020F0704030504030204" pitchFamily="34" charset="0"/>
              <a:cs typeface="Times New Roman" panose="02020603050405020304" pitchFamily="18" charset="0"/>
            </a:endParaRPr>
          </a:p>
          <a:p>
            <a:r>
              <a:rPr lang="en-US" sz="2800" b="1" dirty="0">
                <a:solidFill>
                  <a:srgbClr val="002060"/>
                </a:solidFill>
                <a:latin typeface="Arial Rounded MT Bold" panose="020F0704030504030204" pitchFamily="34" charset="0"/>
                <a:cs typeface="Times New Roman" panose="02020603050405020304" pitchFamily="18" charset="0"/>
              </a:rPr>
              <a:t>Hanbin Lee, Robin Goldstein, and Daniel A. Sumner</a:t>
            </a:r>
          </a:p>
          <a:p>
            <a:r>
              <a:rPr lang="en-US" sz="2800" b="1" dirty="0">
                <a:solidFill>
                  <a:srgbClr val="002060"/>
                </a:solidFill>
                <a:latin typeface="Arial Rounded MT Bold" panose="020F0704030504030204" pitchFamily="34" charset="0"/>
                <a:cs typeface="Times New Roman" panose="02020603050405020304" pitchFamily="18" charset="0"/>
              </a:rPr>
              <a:t>Agricultural and Resource Economics, </a:t>
            </a:r>
          </a:p>
          <a:p>
            <a:r>
              <a:rPr lang="en-US" sz="2800" b="1" dirty="0">
                <a:solidFill>
                  <a:srgbClr val="002060"/>
                </a:solidFill>
                <a:latin typeface="Arial Rounded MT Bold" panose="020F0704030504030204" pitchFamily="34" charset="0"/>
                <a:cs typeface="Times New Roman" panose="02020603050405020304" pitchFamily="18" charset="0"/>
              </a:rPr>
              <a:t>University of California, Davis</a:t>
            </a:r>
          </a:p>
        </p:txBody>
      </p:sp>
      <p:sp>
        <p:nvSpPr>
          <p:cNvPr id="5" name="Slide Number Placeholder 4">
            <a:extLst>
              <a:ext uri="{FF2B5EF4-FFF2-40B4-BE49-F238E27FC236}">
                <a16:creationId xmlns:a16="http://schemas.microsoft.com/office/drawing/2014/main" id="{3A760D63-CFC3-443E-BC70-6247409D3F64}"/>
              </a:ext>
            </a:extLst>
          </p:cNvPr>
          <p:cNvSpPr>
            <a:spLocks noGrp="1"/>
          </p:cNvSpPr>
          <p:nvPr>
            <p:ph type="sldNum" sz="quarter" idx="12"/>
          </p:nvPr>
        </p:nvSpPr>
        <p:spPr/>
        <p:txBody>
          <a:bodyPr/>
          <a:lstStyle/>
          <a:p>
            <a:fld id="{535B4AB6-FC72-4A5F-A69E-0900DDFB8473}" type="slidenum">
              <a:rPr lang="en-US" smtClean="0"/>
              <a:t>1</a:t>
            </a:fld>
            <a:endParaRPr lang="en-US"/>
          </a:p>
        </p:txBody>
      </p:sp>
    </p:spTree>
    <p:extLst>
      <p:ext uri="{BB962C8B-B14F-4D97-AF65-F5344CB8AC3E}">
        <p14:creationId xmlns:p14="http://schemas.microsoft.com/office/powerpoint/2010/main" val="888723520"/>
      </p:ext>
    </p:extLst>
  </p:cSld>
  <p:clrMapOvr>
    <a:masterClrMapping/>
  </p:clrMapOvr>
  <mc:AlternateContent xmlns:mc="http://schemas.openxmlformats.org/markup-compatibility/2006" xmlns:p14="http://schemas.microsoft.com/office/powerpoint/2010/main">
    <mc:Choice Requires="p14">
      <p:transition spd="slow" p14:dur="2000" advTm="12467"/>
    </mc:Choice>
    <mc:Fallback xmlns="">
      <p:transition spd="slow" advTm="1246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B69A-0C96-438D-934C-3116CAA6C242}"/>
              </a:ext>
            </a:extLst>
          </p:cNvPr>
          <p:cNvSpPr>
            <a:spLocks noGrp="1"/>
          </p:cNvSpPr>
          <p:nvPr>
            <p:ph type="title"/>
          </p:nvPr>
        </p:nvSpPr>
        <p:spPr>
          <a:xfrm>
            <a:off x="354391" y="219982"/>
            <a:ext cx="10515600" cy="670227"/>
          </a:xfrm>
        </p:spPr>
        <p:txBody>
          <a:bodyPr>
            <a:normAutofit/>
          </a:bodyPr>
          <a:lstStyle/>
          <a:p>
            <a:pPr algn="ctr"/>
            <a:r>
              <a:rPr lang="en-US" sz="3600" b="1" dirty="0">
                <a:solidFill>
                  <a:srgbClr val="0070C0"/>
                </a:solidFill>
                <a:latin typeface="Arial Rounded MT Bold" panose="020F0704030504030204" pitchFamily="34" charset="0"/>
                <a:cs typeface="Times New Roman" panose="02020603050405020304" pitchFamily="18" charset="0"/>
              </a:rPr>
              <a:t>Research Questions</a:t>
            </a:r>
          </a:p>
        </p:txBody>
      </p:sp>
      <p:sp>
        <p:nvSpPr>
          <p:cNvPr id="3" name="Content Placeholder 2">
            <a:extLst>
              <a:ext uri="{FF2B5EF4-FFF2-40B4-BE49-F238E27FC236}">
                <a16:creationId xmlns:a16="http://schemas.microsoft.com/office/drawing/2014/main" id="{228C2104-CF99-4E08-90AC-E18342CD8C3D}"/>
              </a:ext>
            </a:extLst>
          </p:cNvPr>
          <p:cNvSpPr>
            <a:spLocks noGrp="1"/>
          </p:cNvSpPr>
          <p:nvPr>
            <p:ph idx="1"/>
          </p:nvPr>
        </p:nvSpPr>
        <p:spPr>
          <a:xfrm>
            <a:off x="739833" y="1316928"/>
            <a:ext cx="10901042" cy="4008759"/>
          </a:xfrm>
        </p:spPr>
        <p:txBody>
          <a:bodyPr>
            <a:normAutofit/>
          </a:bodyPr>
          <a:lstStyle/>
          <a:p>
            <a:pPr>
              <a:lnSpc>
                <a:spcPct val="200000"/>
              </a:lnSpc>
            </a:pPr>
            <a:r>
              <a:rPr lang="en-US" sz="2400" b="1" dirty="0">
                <a:solidFill>
                  <a:schemeClr val="accent5">
                    <a:lumMod val="50000"/>
                  </a:schemeClr>
                </a:solidFill>
                <a:latin typeface="Arial Rounded MT Bold" panose="020F0704030504030204" pitchFamily="34" charset="0"/>
                <a:cs typeface="Times New Roman" panose="02020603050405020304" pitchFamily="18" charset="0"/>
              </a:rPr>
              <a:t>Distribution of willingness to pay for the organic attribute and the baby-cut attribute?</a:t>
            </a:r>
          </a:p>
          <a:p>
            <a:pPr>
              <a:lnSpc>
                <a:spcPct val="200000"/>
              </a:lnSpc>
            </a:pPr>
            <a:r>
              <a:rPr lang="en-US" sz="2400" b="1" dirty="0">
                <a:solidFill>
                  <a:schemeClr val="accent5">
                    <a:lumMod val="50000"/>
                  </a:schemeClr>
                </a:solidFill>
                <a:latin typeface="Arial Rounded MT Bold" panose="020F0704030504030204" pitchFamily="34" charset="0"/>
                <a:cs typeface="Times New Roman" panose="02020603050405020304" pitchFamily="18" charset="0"/>
              </a:rPr>
              <a:t>How COVID-19 affected the WTP for the organic attribute and the baby-cut attribute?</a:t>
            </a:r>
          </a:p>
        </p:txBody>
      </p:sp>
      <p:sp>
        <p:nvSpPr>
          <p:cNvPr id="4" name="Slide Number Placeholder 3">
            <a:extLst>
              <a:ext uri="{FF2B5EF4-FFF2-40B4-BE49-F238E27FC236}">
                <a16:creationId xmlns:a16="http://schemas.microsoft.com/office/drawing/2014/main" id="{2EFCA92B-D978-43AB-ACF6-982520F54F4B}"/>
              </a:ext>
            </a:extLst>
          </p:cNvPr>
          <p:cNvSpPr>
            <a:spLocks noGrp="1"/>
          </p:cNvSpPr>
          <p:nvPr>
            <p:ph type="sldNum" sz="quarter" idx="12"/>
          </p:nvPr>
        </p:nvSpPr>
        <p:spPr/>
        <p:txBody>
          <a:bodyPr/>
          <a:lstStyle/>
          <a:p>
            <a:fld id="{535B4AB6-FC72-4A5F-A69E-0900DDFB8473}" type="slidenum">
              <a:rPr lang="en-US" smtClean="0"/>
              <a:t>2</a:t>
            </a:fld>
            <a:endParaRPr lang="en-US"/>
          </a:p>
        </p:txBody>
      </p:sp>
    </p:spTree>
    <p:extLst>
      <p:ext uri="{BB962C8B-B14F-4D97-AF65-F5344CB8AC3E}">
        <p14:creationId xmlns:p14="http://schemas.microsoft.com/office/powerpoint/2010/main" val="2859938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B69A-0C96-438D-934C-3116CAA6C242}"/>
              </a:ext>
            </a:extLst>
          </p:cNvPr>
          <p:cNvSpPr>
            <a:spLocks noGrp="1"/>
          </p:cNvSpPr>
          <p:nvPr>
            <p:ph type="title"/>
          </p:nvPr>
        </p:nvSpPr>
        <p:spPr>
          <a:xfrm>
            <a:off x="354391" y="219982"/>
            <a:ext cx="10515600" cy="670227"/>
          </a:xfrm>
        </p:spPr>
        <p:txBody>
          <a:bodyPr>
            <a:normAutofit/>
          </a:bodyPr>
          <a:lstStyle/>
          <a:p>
            <a:pPr algn="ctr"/>
            <a:r>
              <a:rPr lang="en-US" sz="3600" b="1" dirty="0">
                <a:solidFill>
                  <a:srgbClr val="0070C0"/>
                </a:solidFill>
                <a:latin typeface="Arial Rounded MT Bold" panose="020F0704030504030204" pitchFamily="34" charset="0"/>
                <a:cs typeface="Times New Roman" panose="02020603050405020304" pitchFamily="18" charset="0"/>
              </a:rPr>
              <a:t>Empirical Strategy</a:t>
            </a:r>
          </a:p>
        </p:txBody>
      </p:sp>
      <p:sp>
        <p:nvSpPr>
          <p:cNvPr id="3" name="Content Placeholder 2">
            <a:extLst>
              <a:ext uri="{FF2B5EF4-FFF2-40B4-BE49-F238E27FC236}">
                <a16:creationId xmlns:a16="http://schemas.microsoft.com/office/drawing/2014/main" id="{228C2104-CF99-4E08-90AC-E18342CD8C3D}"/>
              </a:ext>
            </a:extLst>
          </p:cNvPr>
          <p:cNvSpPr>
            <a:spLocks noGrp="1"/>
          </p:cNvSpPr>
          <p:nvPr>
            <p:ph idx="1"/>
          </p:nvPr>
        </p:nvSpPr>
        <p:spPr>
          <a:xfrm>
            <a:off x="354391" y="890208"/>
            <a:ext cx="11636718" cy="5491239"/>
          </a:xfrm>
        </p:spPr>
        <p:txBody>
          <a:bodyPr>
            <a:normAutofit fontScale="92500" lnSpcReduction="10000"/>
          </a:bodyPr>
          <a:lstStyle/>
          <a:p>
            <a:pPr marL="0" indent="0">
              <a:lnSpc>
                <a:spcPct val="150000"/>
              </a:lnSpc>
              <a:buNone/>
            </a:pPr>
            <a:r>
              <a:rPr lang="en-US" b="1" dirty="0">
                <a:solidFill>
                  <a:srgbClr val="0070C0"/>
                </a:solidFill>
                <a:latin typeface="Arial Rounded MT Bold" panose="020F0704030504030204" pitchFamily="34" charset="0"/>
                <a:cs typeface="Times New Roman" panose="02020603050405020304" pitchFamily="18" charset="0"/>
              </a:rPr>
              <a:t>Data: </a:t>
            </a:r>
          </a:p>
          <a:p>
            <a:pPr>
              <a:lnSpc>
                <a:spcPct val="150000"/>
              </a:lnSpc>
            </a:pPr>
            <a:r>
              <a:rPr lang="en-US" sz="2400" b="1" dirty="0">
                <a:latin typeface="Arial Rounded MT Bold" panose="020F0704030504030204" pitchFamily="34" charset="0"/>
                <a:cs typeface="Times New Roman" panose="02020603050405020304" pitchFamily="18" charset="0"/>
              </a:rPr>
              <a:t>A large online survey from about 360,000 respondents, broadly representative of US carrot buyers by age, gender, and region. One simple question, with demographics supplied by Google. Repeated identical surveys before, during, and after COVID-19.</a:t>
            </a:r>
          </a:p>
          <a:p>
            <a:pPr marL="0" indent="0">
              <a:lnSpc>
                <a:spcPct val="150000"/>
              </a:lnSpc>
              <a:buNone/>
            </a:pPr>
            <a:r>
              <a:rPr lang="en-US" b="1" dirty="0">
                <a:solidFill>
                  <a:srgbClr val="0070C0"/>
                </a:solidFill>
                <a:latin typeface="Arial Rounded MT Bold" panose="020F0704030504030204" pitchFamily="34" charset="0"/>
                <a:cs typeface="Times New Roman" panose="02020603050405020304" pitchFamily="18" charset="0"/>
              </a:rPr>
              <a:t>Parameter estimation:</a:t>
            </a:r>
          </a:p>
          <a:p>
            <a:pPr lvl="1">
              <a:lnSpc>
                <a:spcPct val="150000"/>
              </a:lnSpc>
            </a:pPr>
            <a:r>
              <a:rPr lang="en-US" b="1" dirty="0">
                <a:latin typeface="Arial Rounded MT Bold" panose="020F0704030504030204" pitchFamily="34" charset="0"/>
                <a:cs typeface="Times New Roman" panose="02020603050405020304" pitchFamily="18" charset="0"/>
              </a:rPr>
              <a:t>Two identical products except for one attribute, consumers pick one with differing relative prices to reveal the willingness to pay for the attribute. The discrete choice model specification allows the identification of WTP parameters</a:t>
            </a:r>
          </a:p>
          <a:p>
            <a:pPr lvl="1">
              <a:lnSpc>
                <a:spcPct val="150000"/>
              </a:lnSpc>
            </a:pPr>
            <a:endParaRPr lang="en-US" b="1" dirty="0">
              <a:latin typeface="Arial Rounded MT Bold" panose="020F0704030504030204" pitchFamily="34" charset="0"/>
              <a:cs typeface="Times New Roman" panose="02020603050405020304" pitchFamily="18" charset="0"/>
            </a:endParaRPr>
          </a:p>
          <a:p>
            <a:pPr lvl="1">
              <a:lnSpc>
                <a:spcPct val="150000"/>
              </a:lnSpc>
            </a:pPr>
            <a:endParaRPr lang="en-US" b="1" dirty="0">
              <a:latin typeface="Arial Rounded MT Bold" panose="020F07040305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EFCA92B-D978-43AB-ACF6-982520F54F4B}"/>
              </a:ext>
            </a:extLst>
          </p:cNvPr>
          <p:cNvSpPr>
            <a:spLocks noGrp="1"/>
          </p:cNvSpPr>
          <p:nvPr>
            <p:ph type="sldNum" sz="quarter" idx="12"/>
          </p:nvPr>
        </p:nvSpPr>
        <p:spPr/>
        <p:txBody>
          <a:bodyPr/>
          <a:lstStyle/>
          <a:p>
            <a:fld id="{535B4AB6-FC72-4A5F-A69E-0900DDFB8473}" type="slidenum">
              <a:rPr lang="en-US" smtClean="0"/>
              <a:t>3</a:t>
            </a:fld>
            <a:endParaRPr lang="en-US"/>
          </a:p>
        </p:txBody>
      </p:sp>
    </p:spTree>
    <p:extLst>
      <p:ext uri="{BB962C8B-B14F-4D97-AF65-F5344CB8AC3E}">
        <p14:creationId xmlns:p14="http://schemas.microsoft.com/office/powerpoint/2010/main" val="4076600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42FAF5-9462-4990-81A7-F0F0699B7EB1}"/>
              </a:ext>
            </a:extLst>
          </p:cNvPr>
          <p:cNvSpPr>
            <a:spLocks noGrp="1"/>
          </p:cNvSpPr>
          <p:nvPr>
            <p:ph type="sldNum" sz="quarter" idx="12"/>
          </p:nvPr>
        </p:nvSpPr>
        <p:spPr/>
        <p:txBody>
          <a:bodyPr/>
          <a:lstStyle/>
          <a:p>
            <a:fld id="{FA98E898-C101-4D2C-B5CC-1D732D271F93}" type="slidenum">
              <a:rPr lang="en-US" smtClean="0"/>
              <a:t>4</a:t>
            </a:fld>
            <a:endParaRPr lang="en-US"/>
          </a:p>
        </p:txBody>
      </p:sp>
      <p:pic>
        <p:nvPicPr>
          <p:cNvPr id="2" name="Picture 1">
            <a:extLst>
              <a:ext uri="{FF2B5EF4-FFF2-40B4-BE49-F238E27FC236}">
                <a16:creationId xmlns:a16="http://schemas.microsoft.com/office/drawing/2014/main" id="{E3D330AA-AFBC-4C7F-B05F-4709DDB36AB1}"/>
              </a:ext>
            </a:extLst>
          </p:cNvPr>
          <p:cNvPicPr>
            <a:picLocks noChangeAspect="1"/>
          </p:cNvPicPr>
          <p:nvPr/>
        </p:nvPicPr>
        <p:blipFill>
          <a:blip r:embed="rId2"/>
          <a:stretch>
            <a:fillRect/>
          </a:stretch>
        </p:blipFill>
        <p:spPr>
          <a:xfrm>
            <a:off x="903515" y="1009369"/>
            <a:ext cx="10117666" cy="5227820"/>
          </a:xfrm>
          <a:prstGeom prst="rect">
            <a:avLst/>
          </a:prstGeom>
        </p:spPr>
      </p:pic>
      <p:pic>
        <p:nvPicPr>
          <p:cNvPr id="6" name="Picture 5">
            <a:extLst>
              <a:ext uri="{FF2B5EF4-FFF2-40B4-BE49-F238E27FC236}">
                <a16:creationId xmlns:a16="http://schemas.microsoft.com/office/drawing/2014/main" id="{EA31FE32-D1BA-4DA9-BF67-3192E6B51B22}"/>
              </a:ext>
            </a:extLst>
          </p:cNvPr>
          <p:cNvPicPr>
            <a:picLocks noChangeAspect="1"/>
          </p:cNvPicPr>
          <p:nvPr/>
        </p:nvPicPr>
        <p:blipFill>
          <a:blip r:embed="rId3"/>
          <a:stretch>
            <a:fillRect/>
          </a:stretch>
        </p:blipFill>
        <p:spPr>
          <a:xfrm>
            <a:off x="7117972" y="2065865"/>
            <a:ext cx="4065762" cy="3969167"/>
          </a:xfrm>
          <a:prstGeom prst="rect">
            <a:avLst/>
          </a:prstGeom>
        </p:spPr>
      </p:pic>
      <p:sp>
        <p:nvSpPr>
          <p:cNvPr id="9" name="Title 1">
            <a:extLst>
              <a:ext uri="{FF2B5EF4-FFF2-40B4-BE49-F238E27FC236}">
                <a16:creationId xmlns:a16="http://schemas.microsoft.com/office/drawing/2014/main" id="{8B49818E-6076-478A-A626-98A308E87F56}"/>
              </a:ext>
            </a:extLst>
          </p:cNvPr>
          <p:cNvSpPr txBox="1">
            <a:spLocks/>
          </p:cNvSpPr>
          <p:nvPr/>
        </p:nvSpPr>
        <p:spPr>
          <a:xfrm>
            <a:off x="288471" y="178442"/>
            <a:ext cx="11615057" cy="67022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rgbClr val="0070C0"/>
                </a:solidFill>
                <a:latin typeface="Arial Rounded MT Bold" panose="020F0704030504030204" pitchFamily="34" charset="0"/>
                <a:cs typeface="Times New Roman" panose="02020603050405020304" pitchFamily="18" charset="0"/>
              </a:rPr>
              <a:t>Yes-No Question: Organic Attribute for Baby-Cut Carrots</a:t>
            </a:r>
          </a:p>
        </p:txBody>
      </p:sp>
    </p:spTree>
    <p:extLst>
      <p:ext uri="{BB962C8B-B14F-4D97-AF65-F5344CB8AC3E}">
        <p14:creationId xmlns:p14="http://schemas.microsoft.com/office/powerpoint/2010/main" val="1879556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제목 1">
            <a:extLst>
              <a:ext uri="{FF2B5EF4-FFF2-40B4-BE49-F238E27FC236}">
                <a16:creationId xmlns:a16="http://schemas.microsoft.com/office/drawing/2014/main" id="{C00DD195-161D-499B-8864-71F8D13D5888}"/>
              </a:ext>
            </a:extLst>
          </p:cNvPr>
          <p:cNvSpPr txBox="1">
            <a:spLocks/>
          </p:cNvSpPr>
          <p:nvPr/>
        </p:nvSpPr>
        <p:spPr>
          <a:xfrm>
            <a:off x="254642" y="172720"/>
            <a:ext cx="11682715" cy="465909"/>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ko-KR" sz="2800" b="1" dirty="0">
                <a:solidFill>
                  <a:srgbClr val="0070C0"/>
                </a:solidFill>
                <a:latin typeface="Arial Rounded MT Bold" panose="020F0704030504030204" pitchFamily="34" charset="0"/>
                <a:cs typeface="Times New Roman" panose="02020603050405020304" pitchFamily="18" charset="0"/>
              </a:rPr>
              <a:t>Average Willingness to Pay for Organic &amp; Fresh Cut Attributes</a:t>
            </a:r>
            <a:endParaRPr lang="ko-KR" altLang="en-US" sz="2800" b="1" dirty="0">
              <a:solidFill>
                <a:srgbClr val="0070C0"/>
              </a:solidFill>
              <a:latin typeface="Arial Rounded MT Bold" panose="020F0704030504030204" pitchFamily="34"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30AB34B4-0041-48AD-B34C-720CD74A472F}"/>
              </a:ext>
            </a:extLst>
          </p:cNvPr>
          <p:cNvSpPr>
            <a:spLocks noGrp="1"/>
          </p:cNvSpPr>
          <p:nvPr>
            <p:ph type="sldNum" sz="quarter" idx="12"/>
          </p:nvPr>
        </p:nvSpPr>
        <p:spPr/>
        <p:txBody>
          <a:bodyPr/>
          <a:lstStyle/>
          <a:p>
            <a:fld id="{535B4AB6-FC72-4A5F-A69E-0900DDFB8473}" type="slidenum">
              <a:rPr lang="en-US" smtClean="0"/>
              <a:t>5</a:t>
            </a:fld>
            <a:endParaRPr lang="en-US"/>
          </a:p>
        </p:txBody>
      </p:sp>
      <p:graphicFrame>
        <p:nvGraphicFramePr>
          <p:cNvPr id="2" name="Table 1">
            <a:extLst>
              <a:ext uri="{FF2B5EF4-FFF2-40B4-BE49-F238E27FC236}">
                <a16:creationId xmlns:a16="http://schemas.microsoft.com/office/drawing/2014/main" id="{BCFF077A-EB19-42FC-AE50-6B3954C70563}"/>
              </a:ext>
            </a:extLst>
          </p:cNvPr>
          <p:cNvGraphicFramePr>
            <a:graphicFrameLocks noGrp="1"/>
          </p:cNvGraphicFramePr>
          <p:nvPr>
            <p:extLst>
              <p:ext uri="{D42A27DB-BD31-4B8C-83A1-F6EECF244321}">
                <p14:modId xmlns:p14="http://schemas.microsoft.com/office/powerpoint/2010/main" val="1498791203"/>
              </p:ext>
            </p:extLst>
          </p:nvPr>
        </p:nvGraphicFramePr>
        <p:xfrm>
          <a:off x="176645" y="768453"/>
          <a:ext cx="11887200" cy="5798604"/>
        </p:xfrm>
        <a:graphic>
          <a:graphicData uri="http://schemas.openxmlformats.org/drawingml/2006/table">
            <a:tbl>
              <a:tblPr firstRow="1" firstCol="1" bandRow="1">
                <a:tableStyleId>{D7AC3CCA-C797-4891-BE02-D94E43425B78}</a:tableStyleId>
              </a:tblPr>
              <a:tblGrid>
                <a:gridCol w="2548362">
                  <a:extLst>
                    <a:ext uri="{9D8B030D-6E8A-4147-A177-3AD203B41FA5}">
                      <a16:colId xmlns:a16="http://schemas.microsoft.com/office/drawing/2014/main" val="1722486330"/>
                    </a:ext>
                  </a:extLst>
                </a:gridCol>
                <a:gridCol w="2335357">
                  <a:extLst>
                    <a:ext uri="{9D8B030D-6E8A-4147-A177-3AD203B41FA5}">
                      <a16:colId xmlns:a16="http://schemas.microsoft.com/office/drawing/2014/main" val="3997843753"/>
                    </a:ext>
                  </a:extLst>
                </a:gridCol>
                <a:gridCol w="2335357">
                  <a:extLst>
                    <a:ext uri="{9D8B030D-6E8A-4147-A177-3AD203B41FA5}">
                      <a16:colId xmlns:a16="http://schemas.microsoft.com/office/drawing/2014/main" val="2295410687"/>
                    </a:ext>
                  </a:extLst>
                </a:gridCol>
                <a:gridCol w="2335357">
                  <a:extLst>
                    <a:ext uri="{9D8B030D-6E8A-4147-A177-3AD203B41FA5}">
                      <a16:colId xmlns:a16="http://schemas.microsoft.com/office/drawing/2014/main" val="3681148908"/>
                    </a:ext>
                  </a:extLst>
                </a:gridCol>
                <a:gridCol w="2332767">
                  <a:extLst>
                    <a:ext uri="{9D8B030D-6E8A-4147-A177-3AD203B41FA5}">
                      <a16:colId xmlns:a16="http://schemas.microsoft.com/office/drawing/2014/main" val="3104307350"/>
                    </a:ext>
                  </a:extLst>
                </a:gridCol>
              </a:tblGrid>
              <a:tr h="527146">
                <a:tc rowSpan="3">
                  <a:txBody>
                    <a:bodyPr/>
                    <a:lstStyle/>
                    <a:p>
                      <a:pPr marL="0" marR="0">
                        <a:lnSpc>
                          <a:spcPct val="100000"/>
                        </a:lnSpc>
                        <a:spcBef>
                          <a:spcPts val="0"/>
                        </a:spcBef>
                        <a:spcAft>
                          <a:spcPts val="0"/>
                        </a:spcAft>
                      </a:pPr>
                      <a:r>
                        <a:rPr lang="en-US" sz="2000" dirty="0">
                          <a:effectLst/>
                          <a:latin typeface="Arial Rounded MT Bold" panose="020F0704030504030204" pitchFamily="34" charset="0"/>
                        </a:rPr>
                        <a:t>Period</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gridSpan="2">
                  <a:txBody>
                    <a:bodyPr/>
                    <a:lstStyle/>
                    <a:p>
                      <a:pPr marL="0" marR="0" algn="ctr">
                        <a:lnSpc>
                          <a:spcPct val="100000"/>
                        </a:lnSpc>
                        <a:spcBef>
                          <a:spcPts val="0"/>
                        </a:spcBef>
                        <a:spcAft>
                          <a:spcPts val="0"/>
                        </a:spcAft>
                      </a:pPr>
                      <a:r>
                        <a:rPr lang="en-US" sz="2000" dirty="0">
                          <a:solidFill>
                            <a:srgbClr val="0070C0"/>
                          </a:solidFill>
                          <a:effectLst/>
                          <a:latin typeface="Arial Rounded MT Bold" panose="020F0704030504030204" pitchFamily="34" charset="0"/>
                        </a:rPr>
                        <a:t>Organic attribute</a:t>
                      </a:r>
                      <a:endParaRPr lang="en-US" sz="2000" dirty="0">
                        <a:solidFill>
                          <a:srgbClr val="0070C0"/>
                        </a:solidFill>
                        <a:effectLst/>
                        <a:latin typeface="Arial Rounded MT Bold" panose="020F0704030504030204" pitchFamily="34" charset="0"/>
                        <a:ea typeface="Calibri" panose="020F0502020204030204" pitchFamily="34" charset="0"/>
                      </a:endParaRPr>
                    </a:p>
                  </a:txBody>
                  <a:tcPr marL="68580" marR="68580" marT="0" marB="0" anchor="ctr"/>
                </a:tc>
                <a:tc hMerge="1">
                  <a:txBody>
                    <a:bodyPr/>
                    <a:lstStyle/>
                    <a:p>
                      <a:endParaRPr lang="en-US"/>
                    </a:p>
                  </a:txBody>
                  <a:tcPr/>
                </a:tc>
                <a:tc gridSpan="2">
                  <a:txBody>
                    <a:bodyPr/>
                    <a:lstStyle/>
                    <a:p>
                      <a:pPr marL="0" marR="0" algn="ctr">
                        <a:lnSpc>
                          <a:spcPct val="100000"/>
                        </a:lnSpc>
                        <a:spcBef>
                          <a:spcPts val="0"/>
                        </a:spcBef>
                        <a:spcAft>
                          <a:spcPts val="0"/>
                        </a:spcAft>
                      </a:pPr>
                      <a:r>
                        <a:rPr lang="en-US" sz="2000" dirty="0">
                          <a:solidFill>
                            <a:srgbClr val="0070C0"/>
                          </a:solidFill>
                          <a:effectLst/>
                          <a:latin typeface="Arial Rounded MT Bold" panose="020F0704030504030204" pitchFamily="34" charset="0"/>
                        </a:rPr>
                        <a:t>Fresh-cut attribute</a:t>
                      </a:r>
                      <a:endParaRPr lang="en-US" sz="2000" dirty="0">
                        <a:solidFill>
                          <a:srgbClr val="0070C0"/>
                        </a:solidFill>
                        <a:effectLst/>
                        <a:latin typeface="Arial Rounded MT Bold" panose="020F0704030504030204" pitchFamily="34" charset="0"/>
                        <a:ea typeface="Calibri" panose="020F0502020204030204" pitchFamily="34"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616619021"/>
                  </a:ext>
                </a:extLst>
              </a:tr>
              <a:tr h="527146">
                <a:tc vMerge="1">
                  <a:txBody>
                    <a:bodyPr/>
                    <a:lstStyle/>
                    <a:p>
                      <a:endParaRPr lang="en-US"/>
                    </a:p>
                  </a:txBody>
                  <a:tcP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ea typeface="Calibri" panose="020F0502020204030204" pitchFamily="34" charset="0"/>
                        </a:rPr>
                        <a:t>Full size</a:t>
                      </a: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Fresh cut</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Non-Organic  </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Organic</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714107490"/>
                  </a:ext>
                </a:extLst>
              </a:tr>
              <a:tr h="527146">
                <a:tc vMerge="1">
                  <a:txBody>
                    <a:bodyPr/>
                    <a:lstStyle/>
                    <a:p>
                      <a:pPr marL="0" marR="0">
                        <a:lnSpc>
                          <a:spcPct val="100000"/>
                        </a:lnSpc>
                        <a:spcBef>
                          <a:spcPts val="0"/>
                        </a:spcBef>
                        <a:spcAft>
                          <a:spcPts val="0"/>
                        </a:spcAft>
                      </a:pP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gridSpan="4">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ea typeface="Calibri" panose="020F0502020204030204" pitchFamily="34" charset="0"/>
                        </a:rPr>
                        <a:t>$/lb.</a:t>
                      </a:r>
                    </a:p>
                  </a:txBody>
                  <a:tcPr marL="68580" marR="68580" marT="0" marB="0" anchor="ctr"/>
                </a:tc>
                <a:tc hMerge="1">
                  <a:txBody>
                    <a:bodyPr/>
                    <a:lstStyle/>
                    <a:p>
                      <a:pPr marL="0" marR="0" algn="ctr">
                        <a:lnSpc>
                          <a:spcPct val="100000"/>
                        </a:lnSpc>
                        <a:spcBef>
                          <a:spcPts val="0"/>
                        </a:spcBef>
                        <a:spcAft>
                          <a:spcPts val="0"/>
                        </a:spcAft>
                      </a:pP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hMerge="1">
                  <a:txBody>
                    <a:bodyPr/>
                    <a:lstStyle/>
                    <a:p>
                      <a:pPr marL="0" marR="0" algn="ctr">
                        <a:lnSpc>
                          <a:spcPct val="100000"/>
                        </a:lnSpc>
                        <a:spcBef>
                          <a:spcPts val="0"/>
                        </a:spcBef>
                        <a:spcAft>
                          <a:spcPts val="0"/>
                        </a:spcAft>
                      </a:pP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hMerge="1">
                  <a:txBody>
                    <a:bodyPr/>
                    <a:lstStyle/>
                    <a:p>
                      <a:pPr marL="0" marR="0" algn="ctr">
                        <a:lnSpc>
                          <a:spcPct val="100000"/>
                        </a:lnSpc>
                        <a:spcBef>
                          <a:spcPts val="0"/>
                        </a:spcBef>
                        <a:spcAft>
                          <a:spcPts val="0"/>
                        </a:spcAft>
                      </a:pP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495658183"/>
                  </a:ext>
                </a:extLst>
              </a:tr>
              <a:tr h="527146">
                <a:tc>
                  <a:txBody>
                    <a:bodyPr/>
                    <a:lstStyle/>
                    <a:p>
                      <a:pPr marL="0" marR="0">
                        <a:lnSpc>
                          <a:spcPct val="100000"/>
                        </a:lnSpc>
                        <a:spcBef>
                          <a:spcPts val="0"/>
                        </a:spcBef>
                        <a:spcAft>
                          <a:spcPts val="0"/>
                        </a:spcAft>
                      </a:pPr>
                      <a:r>
                        <a:rPr lang="en-US" sz="2000" dirty="0">
                          <a:effectLst/>
                          <a:latin typeface="Arial Rounded MT Bold" panose="020F0704030504030204" pitchFamily="34" charset="0"/>
                        </a:rPr>
                        <a:t>Midwest</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$0.02</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ea typeface="Calibri" panose="020F0502020204030204" pitchFamily="34" charset="0"/>
                        </a:rPr>
                        <a:t>$0.03</a:t>
                      </a: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$0.74</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$0.74</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806719754"/>
                  </a:ext>
                </a:extLst>
              </a:tr>
              <a:tr h="527146">
                <a:tc>
                  <a:txBody>
                    <a:bodyPr/>
                    <a:lstStyle/>
                    <a:p>
                      <a:pPr marL="0" marR="0">
                        <a:lnSpc>
                          <a:spcPct val="100000"/>
                        </a:lnSpc>
                        <a:spcBef>
                          <a:spcPts val="0"/>
                        </a:spcBef>
                        <a:spcAft>
                          <a:spcPts val="0"/>
                        </a:spcAft>
                      </a:pPr>
                      <a:r>
                        <a:rPr lang="en-US" sz="2000" dirty="0">
                          <a:effectLst/>
                          <a:latin typeface="Arial Rounded MT Bold" panose="020F0704030504030204" pitchFamily="34" charset="0"/>
                        </a:rPr>
                        <a:t>West</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$0.28</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$0.35</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$0.45</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$0.61</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2036625150"/>
                  </a:ext>
                </a:extLst>
              </a:tr>
              <a:tr h="527146">
                <a:tc>
                  <a:txBody>
                    <a:bodyPr/>
                    <a:lstStyle/>
                    <a:p>
                      <a:pPr marL="0" marR="0">
                        <a:lnSpc>
                          <a:spcPct val="100000"/>
                        </a:lnSpc>
                        <a:spcBef>
                          <a:spcPts val="0"/>
                        </a:spcBef>
                        <a:spcAft>
                          <a:spcPts val="0"/>
                        </a:spcAft>
                      </a:pPr>
                      <a:r>
                        <a:rPr lang="en-US" sz="2000" dirty="0">
                          <a:solidFill>
                            <a:srgbClr val="0070C0"/>
                          </a:solidFill>
                          <a:effectLst/>
                          <a:latin typeface="Arial Rounded MT Bold" panose="020F0704030504030204" pitchFamily="34" charset="0"/>
                          <a:ea typeface="Calibri" panose="020F0502020204030204" pitchFamily="34" charset="0"/>
                        </a:rPr>
                        <a:t>Average</a:t>
                      </a:r>
                    </a:p>
                  </a:txBody>
                  <a:tcPr marL="68580" marR="68580" marT="0" marB="0" anchor="ctr"/>
                </a:tc>
                <a:tc>
                  <a:txBody>
                    <a:bodyPr/>
                    <a:lstStyle/>
                    <a:p>
                      <a:pPr marL="0" marR="0" algn="ctr">
                        <a:lnSpc>
                          <a:spcPct val="100000"/>
                        </a:lnSpc>
                        <a:spcBef>
                          <a:spcPts val="0"/>
                        </a:spcBef>
                        <a:spcAft>
                          <a:spcPts val="0"/>
                        </a:spcAft>
                      </a:pPr>
                      <a:r>
                        <a:rPr lang="en-US" sz="2000" baseline="0" dirty="0">
                          <a:solidFill>
                            <a:srgbClr val="0070C0"/>
                          </a:solidFill>
                          <a:effectLst/>
                          <a:latin typeface="Arial Rounded MT Bold" panose="020F0704030504030204" pitchFamily="34" charset="0"/>
                          <a:ea typeface="Calibri" panose="020F0502020204030204" pitchFamily="34" charset="0"/>
                        </a:rPr>
                        <a:t>$0.14</a:t>
                      </a:r>
                    </a:p>
                  </a:txBody>
                  <a:tcPr marL="68580" marR="68580" marT="0" marB="0" anchor="ctr"/>
                </a:tc>
                <a:tc>
                  <a:txBody>
                    <a:bodyPr/>
                    <a:lstStyle/>
                    <a:p>
                      <a:pPr marL="0" marR="0" algn="ctr">
                        <a:lnSpc>
                          <a:spcPct val="100000"/>
                        </a:lnSpc>
                        <a:spcBef>
                          <a:spcPts val="0"/>
                        </a:spcBef>
                        <a:spcAft>
                          <a:spcPts val="0"/>
                        </a:spcAft>
                      </a:pPr>
                      <a:r>
                        <a:rPr lang="en-US" sz="2000" baseline="0" dirty="0">
                          <a:solidFill>
                            <a:srgbClr val="0070C0"/>
                          </a:solidFill>
                          <a:effectLst/>
                          <a:latin typeface="Arial Rounded MT Bold" panose="020F0704030504030204" pitchFamily="34" charset="0"/>
                          <a:ea typeface="Calibri" panose="020F0502020204030204" pitchFamily="34" charset="0"/>
                        </a:rPr>
                        <a:t>$0.17</a:t>
                      </a:r>
                    </a:p>
                  </a:txBody>
                  <a:tcPr marL="68580" marR="68580" marT="0" marB="0" anchor="ctr"/>
                </a:tc>
                <a:tc>
                  <a:txBody>
                    <a:bodyPr/>
                    <a:lstStyle/>
                    <a:p>
                      <a:pPr marL="0" marR="0" algn="ctr">
                        <a:lnSpc>
                          <a:spcPct val="100000"/>
                        </a:lnSpc>
                        <a:spcBef>
                          <a:spcPts val="0"/>
                        </a:spcBef>
                        <a:spcAft>
                          <a:spcPts val="0"/>
                        </a:spcAft>
                      </a:pPr>
                      <a:r>
                        <a:rPr lang="en-US" sz="2000" baseline="0" dirty="0">
                          <a:solidFill>
                            <a:srgbClr val="0070C0"/>
                          </a:solidFill>
                          <a:effectLst/>
                          <a:latin typeface="Arial Rounded MT Bold" panose="020F0704030504030204" pitchFamily="34" charset="0"/>
                          <a:ea typeface="Calibri" panose="020F0502020204030204" pitchFamily="34" charset="0"/>
                        </a:rPr>
                        <a:t>$0.67</a:t>
                      </a:r>
                    </a:p>
                  </a:txBody>
                  <a:tcPr marL="68580" marR="68580" marT="0" marB="0" anchor="ctr"/>
                </a:tc>
                <a:tc>
                  <a:txBody>
                    <a:bodyPr/>
                    <a:lstStyle/>
                    <a:p>
                      <a:pPr marL="0" marR="0" algn="ctr">
                        <a:lnSpc>
                          <a:spcPct val="100000"/>
                        </a:lnSpc>
                        <a:spcBef>
                          <a:spcPts val="0"/>
                        </a:spcBef>
                        <a:spcAft>
                          <a:spcPts val="0"/>
                        </a:spcAft>
                      </a:pPr>
                      <a:r>
                        <a:rPr lang="en-US" sz="2000" baseline="0" dirty="0">
                          <a:solidFill>
                            <a:srgbClr val="0070C0"/>
                          </a:solidFill>
                          <a:effectLst/>
                          <a:latin typeface="Arial Rounded MT Bold" panose="020F0704030504030204" pitchFamily="34" charset="0"/>
                          <a:ea typeface="Calibri" panose="020F0502020204030204" pitchFamily="34" charset="0"/>
                        </a:rPr>
                        <a:t>$0.71</a:t>
                      </a:r>
                    </a:p>
                  </a:txBody>
                  <a:tcPr marL="68580" marR="68580" marT="0" marB="0" anchor="ctr"/>
                </a:tc>
                <a:extLst>
                  <a:ext uri="{0D108BD9-81ED-4DB2-BD59-A6C34878D82A}">
                    <a16:rowId xmlns:a16="http://schemas.microsoft.com/office/drawing/2014/main" val="3987755690"/>
                  </a:ext>
                </a:extLst>
              </a:tr>
              <a:tr h="527146">
                <a:tc>
                  <a:txBody>
                    <a:bodyPr/>
                    <a:lstStyle/>
                    <a:p>
                      <a:pPr marL="0" marR="0">
                        <a:lnSpc>
                          <a:spcPct val="100000"/>
                        </a:lnSpc>
                        <a:spcBef>
                          <a:spcPts val="0"/>
                        </a:spcBef>
                        <a:spcAft>
                          <a:spcPts val="0"/>
                        </a:spcAft>
                      </a:pPr>
                      <a:r>
                        <a:rPr lang="en-US" sz="2000" dirty="0">
                          <a:effectLst/>
                          <a:latin typeface="Arial Rounded MT Bold" panose="020F0704030504030204" pitchFamily="34" charset="0"/>
                          <a:ea typeface="Calibri" panose="020F0502020204030204" pitchFamily="34" charset="0"/>
                        </a:rPr>
                        <a:t>25 – 34</a:t>
                      </a: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$0.18</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$0.25</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$0.73</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$0.83</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929672109"/>
                  </a:ext>
                </a:extLst>
              </a:tr>
              <a:tr h="527146">
                <a:tc>
                  <a:txBody>
                    <a:bodyPr/>
                    <a:lstStyle/>
                    <a:p>
                      <a:pPr marL="0" marR="0">
                        <a:lnSpc>
                          <a:spcPct val="100000"/>
                        </a:lnSpc>
                        <a:spcBef>
                          <a:spcPts val="0"/>
                        </a:spcBef>
                        <a:spcAft>
                          <a:spcPts val="0"/>
                        </a:spcAft>
                      </a:pPr>
                      <a:r>
                        <a:rPr lang="en-US" sz="2000" dirty="0">
                          <a:effectLst/>
                          <a:latin typeface="Arial Rounded MT Bold" panose="020F0704030504030204" pitchFamily="34" charset="0"/>
                          <a:ea typeface="Calibri" panose="020F0502020204030204" pitchFamily="34" charset="0"/>
                        </a:rPr>
                        <a:t>35 – 44</a:t>
                      </a: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$0.21</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$0.26</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$0.77</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$0.83</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1277327510"/>
                  </a:ext>
                </a:extLst>
              </a:tr>
              <a:tr h="527146">
                <a:tc>
                  <a:txBody>
                    <a:bodyPr/>
                    <a:lstStyle/>
                    <a:p>
                      <a:pPr marL="0" marR="0">
                        <a:lnSpc>
                          <a:spcPct val="100000"/>
                        </a:lnSpc>
                        <a:spcBef>
                          <a:spcPts val="0"/>
                        </a:spcBef>
                        <a:spcAft>
                          <a:spcPts val="0"/>
                        </a:spcAft>
                      </a:pPr>
                      <a:r>
                        <a:rPr lang="en-US" sz="2000" dirty="0">
                          <a:effectLst/>
                          <a:latin typeface="Arial Rounded MT Bold" panose="020F0704030504030204" pitchFamily="34" charset="0"/>
                        </a:rPr>
                        <a:t>65+ </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$0.08</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$0.10</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$0.53</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tc>
                  <a:txBody>
                    <a:bodyPr/>
                    <a:lstStyle/>
                    <a:p>
                      <a:pPr marL="0" marR="0" algn="ctr">
                        <a:lnSpc>
                          <a:spcPct val="100000"/>
                        </a:lnSpc>
                        <a:spcBef>
                          <a:spcPts val="0"/>
                        </a:spcBef>
                        <a:spcAft>
                          <a:spcPts val="0"/>
                        </a:spcAft>
                      </a:pPr>
                      <a:r>
                        <a:rPr lang="en-US" sz="2000" dirty="0">
                          <a:effectLst/>
                          <a:latin typeface="Arial Rounded MT Bold" panose="020F0704030504030204" pitchFamily="34" charset="0"/>
                        </a:rPr>
                        <a:t>$0.48</a:t>
                      </a:r>
                      <a:endParaRPr lang="en-US" sz="2000" dirty="0">
                        <a:effectLst/>
                        <a:latin typeface="Arial Rounded MT Bold" panose="020F0704030504030204" pitchFamily="34" charset="0"/>
                        <a:ea typeface="Calibri" panose="020F0502020204030204" pitchFamily="34" charset="0"/>
                      </a:endParaRPr>
                    </a:p>
                  </a:txBody>
                  <a:tcPr marL="68580" marR="68580" marT="0" marB="0" anchor="ctr"/>
                </a:tc>
                <a:extLst>
                  <a:ext uri="{0D108BD9-81ED-4DB2-BD59-A6C34878D82A}">
                    <a16:rowId xmlns:a16="http://schemas.microsoft.com/office/drawing/2014/main" val="3768287365"/>
                  </a:ext>
                </a:extLst>
              </a:tr>
              <a:tr h="1054290">
                <a:tc gridSpan="5">
                  <a:txBody>
                    <a:bodyPr/>
                    <a:lstStyle/>
                    <a:p>
                      <a:pPr marL="0" marR="0">
                        <a:lnSpc>
                          <a:spcPct val="100000"/>
                        </a:lnSpc>
                        <a:spcBef>
                          <a:spcPts val="0"/>
                        </a:spcBef>
                        <a:spcAft>
                          <a:spcPts val="0"/>
                        </a:spcAft>
                      </a:pPr>
                      <a:r>
                        <a:rPr lang="en-US" sz="2000" b="0" dirty="0">
                          <a:effectLst/>
                          <a:latin typeface="Arial Rounded MT Bold" panose="020F0704030504030204" pitchFamily="34" charset="0"/>
                        </a:rPr>
                        <a:t>Notes: Gender WTP for attributes are similar. The South is similar to the Midwest and the Northeast is similar to the West. The age WTP pattern follows an inverted U for both attributes. </a:t>
                      </a:r>
                      <a:endParaRPr lang="en-US" sz="2000" b="0" dirty="0">
                        <a:effectLst/>
                        <a:latin typeface="Arial Rounded MT Bold" panose="020F0704030504030204" pitchFamily="34" charset="0"/>
                        <a:ea typeface="Calibri" panose="020F0502020204030204" pitchFamily="34" charset="0"/>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3769894"/>
                  </a:ext>
                </a:extLst>
              </a:tr>
            </a:tbl>
          </a:graphicData>
        </a:graphic>
      </p:graphicFrame>
    </p:spTree>
    <p:extLst>
      <p:ext uri="{BB962C8B-B14F-4D97-AF65-F5344CB8AC3E}">
        <p14:creationId xmlns:p14="http://schemas.microsoft.com/office/powerpoint/2010/main" val="4288531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AC85642-D195-823D-E771-570D332894F2}"/>
              </a:ext>
            </a:extLst>
          </p:cNvPr>
          <p:cNvSpPr>
            <a:spLocks noGrp="1"/>
          </p:cNvSpPr>
          <p:nvPr>
            <p:ph type="sldNum" sz="quarter" idx="12"/>
          </p:nvPr>
        </p:nvSpPr>
        <p:spPr>
          <a:xfrm>
            <a:off x="8610600" y="6356350"/>
            <a:ext cx="2743200" cy="365125"/>
          </a:xfrm>
        </p:spPr>
        <p:txBody>
          <a:bodyPr>
            <a:normAutofit/>
          </a:bodyPr>
          <a:lstStyle/>
          <a:p>
            <a:pPr>
              <a:spcAft>
                <a:spcPts val="600"/>
              </a:spcAft>
            </a:pPr>
            <a:fld id="{D1B60E04-87C2-4F5B-837D-2F2312BB8EC9}" type="slidenum">
              <a:rPr lang="en-US" smtClean="0"/>
              <a:pPr>
                <a:spcAft>
                  <a:spcPts val="600"/>
                </a:spcAft>
              </a:pPr>
              <a:t>6</a:t>
            </a:fld>
            <a:endParaRPr lang="en-US"/>
          </a:p>
        </p:txBody>
      </p:sp>
      <p:graphicFrame>
        <p:nvGraphicFramePr>
          <p:cNvPr id="5" name="Chart 4">
            <a:extLst>
              <a:ext uri="{FF2B5EF4-FFF2-40B4-BE49-F238E27FC236}">
                <a16:creationId xmlns:a16="http://schemas.microsoft.com/office/drawing/2014/main" id="{1A5FD460-09C3-98DE-6BFC-F49DD4BF43F7}"/>
              </a:ext>
            </a:extLst>
          </p:cNvPr>
          <p:cNvGraphicFramePr>
            <a:graphicFrameLocks/>
          </p:cNvGraphicFramePr>
          <p:nvPr>
            <p:extLst>
              <p:ext uri="{D42A27DB-BD31-4B8C-83A1-F6EECF244321}">
                <p14:modId xmlns:p14="http://schemas.microsoft.com/office/powerpoint/2010/main" val="2719178524"/>
              </p:ext>
            </p:extLst>
          </p:nvPr>
        </p:nvGraphicFramePr>
        <p:xfrm>
          <a:off x="643466" y="643466"/>
          <a:ext cx="11435757" cy="59859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0496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A311AE1-7056-4D91-9EB3-F2293223419C}"/>
              </a:ext>
            </a:extLst>
          </p:cNvPr>
          <p:cNvSpPr>
            <a:spLocks noGrp="1"/>
          </p:cNvSpPr>
          <p:nvPr>
            <p:ph type="sldNum" sz="quarter" idx="12"/>
          </p:nvPr>
        </p:nvSpPr>
        <p:spPr/>
        <p:txBody>
          <a:bodyPr/>
          <a:lstStyle/>
          <a:p>
            <a:fld id="{535B4AB6-FC72-4A5F-A69E-0900DDFB8473}" type="slidenum">
              <a:rPr lang="en-US" smtClean="0"/>
              <a:t>7</a:t>
            </a:fld>
            <a:endParaRPr lang="en-US"/>
          </a:p>
        </p:txBody>
      </p:sp>
      <p:sp>
        <p:nvSpPr>
          <p:cNvPr id="5" name="제목 1">
            <a:extLst>
              <a:ext uri="{FF2B5EF4-FFF2-40B4-BE49-F238E27FC236}">
                <a16:creationId xmlns:a16="http://schemas.microsoft.com/office/drawing/2014/main" id="{E5CDBD4C-87FD-4951-BC14-1A5701C5FC13}"/>
              </a:ext>
            </a:extLst>
          </p:cNvPr>
          <p:cNvSpPr txBox="1">
            <a:spLocks/>
          </p:cNvSpPr>
          <p:nvPr/>
        </p:nvSpPr>
        <p:spPr>
          <a:xfrm>
            <a:off x="7191891" y="1559334"/>
            <a:ext cx="4329549" cy="142161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ko-KR" sz="2800" b="1" dirty="0">
                <a:solidFill>
                  <a:srgbClr val="0070C0"/>
                </a:solidFill>
                <a:latin typeface="Arial Rounded MT Bold" panose="020F0704030504030204" pitchFamily="34" charset="0"/>
                <a:cs typeface="Times New Roman" panose="02020603050405020304" pitchFamily="18" charset="0"/>
              </a:rPr>
              <a:t>Demand for Attributes relative to alternative price =$1.00 </a:t>
            </a:r>
            <a:endParaRPr lang="ko-KR" altLang="en-US" sz="2800" b="1" dirty="0">
              <a:solidFill>
                <a:srgbClr val="0070C0"/>
              </a:solidFill>
              <a:latin typeface="Arial Rounded MT Bold" panose="020F0704030504030204" pitchFamily="34" charset="0"/>
              <a:cs typeface="Times New Roman" panose="02020603050405020304" pitchFamily="18" charset="0"/>
            </a:endParaRPr>
          </a:p>
        </p:txBody>
      </p:sp>
      <p:graphicFrame>
        <p:nvGraphicFramePr>
          <p:cNvPr id="6" name="Chart 5">
            <a:extLst>
              <a:ext uri="{FF2B5EF4-FFF2-40B4-BE49-F238E27FC236}">
                <a16:creationId xmlns:a16="http://schemas.microsoft.com/office/drawing/2014/main" id="{432AB84C-4E42-4FCE-8281-BEFE9A1629C8}"/>
              </a:ext>
            </a:extLst>
          </p:cNvPr>
          <p:cNvGraphicFramePr>
            <a:graphicFrameLocks/>
          </p:cNvGraphicFramePr>
          <p:nvPr>
            <p:extLst>
              <p:ext uri="{D42A27DB-BD31-4B8C-83A1-F6EECF244321}">
                <p14:modId xmlns:p14="http://schemas.microsoft.com/office/powerpoint/2010/main" val="770915055"/>
              </p:ext>
            </p:extLst>
          </p:nvPr>
        </p:nvGraphicFramePr>
        <p:xfrm>
          <a:off x="254644" y="0"/>
          <a:ext cx="11861156" cy="65971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9545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B69A-0C96-438D-934C-3116CAA6C242}"/>
              </a:ext>
            </a:extLst>
          </p:cNvPr>
          <p:cNvSpPr>
            <a:spLocks noGrp="1"/>
          </p:cNvSpPr>
          <p:nvPr>
            <p:ph type="title"/>
          </p:nvPr>
        </p:nvSpPr>
        <p:spPr>
          <a:xfrm>
            <a:off x="354391" y="219982"/>
            <a:ext cx="10515600" cy="670227"/>
          </a:xfrm>
        </p:spPr>
        <p:txBody>
          <a:bodyPr>
            <a:normAutofit/>
          </a:bodyPr>
          <a:lstStyle/>
          <a:p>
            <a:pPr algn="ctr"/>
            <a:r>
              <a:rPr lang="en-US" sz="3600" b="1" dirty="0">
                <a:solidFill>
                  <a:srgbClr val="0070C0"/>
                </a:solidFill>
                <a:latin typeface="Arial Rounded MT Bold" panose="020F0704030504030204" pitchFamily="34" charset="0"/>
                <a:cs typeface="Times New Roman" panose="02020603050405020304" pitchFamily="18" charset="0"/>
              </a:rPr>
              <a:t>Current and Future Work</a:t>
            </a:r>
          </a:p>
        </p:txBody>
      </p:sp>
      <p:sp>
        <p:nvSpPr>
          <p:cNvPr id="3" name="Content Placeholder 2">
            <a:extLst>
              <a:ext uri="{FF2B5EF4-FFF2-40B4-BE49-F238E27FC236}">
                <a16:creationId xmlns:a16="http://schemas.microsoft.com/office/drawing/2014/main" id="{228C2104-CF99-4E08-90AC-E18342CD8C3D}"/>
              </a:ext>
            </a:extLst>
          </p:cNvPr>
          <p:cNvSpPr>
            <a:spLocks noGrp="1"/>
          </p:cNvSpPr>
          <p:nvPr>
            <p:ph idx="1"/>
          </p:nvPr>
        </p:nvSpPr>
        <p:spPr>
          <a:xfrm>
            <a:off x="181155" y="890208"/>
            <a:ext cx="11844068" cy="5491239"/>
          </a:xfrm>
        </p:spPr>
        <p:txBody>
          <a:bodyPr>
            <a:normAutofit/>
          </a:bodyPr>
          <a:lstStyle/>
          <a:p>
            <a:pPr lvl="1">
              <a:lnSpc>
                <a:spcPct val="150000"/>
              </a:lnSpc>
            </a:pPr>
            <a:r>
              <a:rPr lang="en-US" b="1" dirty="0">
                <a:latin typeface="Arial Rounded MT Bold" panose="020F0704030504030204" pitchFamily="34" charset="0"/>
                <a:cs typeface="Times New Roman" panose="02020603050405020304" pitchFamily="18" charset="0"/>
              </a:rPr>
              <a:t>Demand side 1: Use intensive surveys to query consumer WTP for specific research-based attributes and how that differs across consumers.</a:t>
            </a:r>
          </a:p>
          <a:p>
            <a:pPr lvl="1">
              <a:lnSpc>
                <a:spcPct val="150000"/>
              </a:lnSpc>
            </a:pPr>
            <a:r>
              <a:rPr lang="en-US" b="1" dirty="0">
                <a:latin typeface="Arial Rounded MT Bold" panose="020F0704030504030204" pitchFamily="34" charset="0"/>
                <a:cs typeface="Times New Roman" panose="02020603050405020304" pitchFamily="18" charset="0"/>
              </a:rPr>
              <a:t>Demand side 2: Use UCD sensory lab with smaller samples to probe WTP for taste and similar attributes.</a:t>
            </a:r>
          </a:p>
          <a:p>
            <a:pPr lvl="1">
              <a:lnSpc>
                <a:spcPct val="150000"/>
              </a:lnSpc>
            </a:pPr>
            <a:r>
              <a:rPr lang="en-US" b="1" dirty="0">
                <a:latin typeface="Arial Rounded MT Bold" panose="020F0704030504030204" pitchFamily="34" charset="0"/>
                <a:cs typeface="Times New Roman" panose="02020603050405020304" pitchFamily="18" charset="0"/>
              </a:rPr>
              <a:t>Demand side 3: Use scanner </a:t>
            </a:r>
            <a:r>
              <a:rPr lang="en-US" b="1">
                <a:latin typeface="Arial Rounded MT Bold" panose="020F0704030504030204" pitchFamily="34" charset="0"/>
                <a:cs typeface="Times New Roman" panose="02020603050405020304" pitchFamily="18" charset="0"/>
              </a:rPr>
              <a:t>data where available </a:t>
            </a:r>
            <a:r>
              <a:rPr lang="en-US" b="1" dirty="0">
                <a:latin typeface="Arial Rounded MT Bold" panose="020F0704030504030204" pitchFamily="34" charset="0"/>
                <a:cs typeface="Times New Roman" panose="02020603050405020304" pitchFamily="18" charset="0"/>
              </a:rPr>
              <a:t>to assess market demands for attributes of carrots relative to other food items.</a:t>
            </a:r>
          </a:p>
          <a:p>
            <a:pPr lvl="1">
              <a:lnSpc>
                <a:spcPct val="150000"/>
              </a:lnSpc>
            </a:pPr>
            <a:r>
              <a:rPr lang="en-US" b="1" dirty="0">
                <a:latin typeface="Arial Rounded MT Bold" panose="020F0704030504030204" pitchFamily="34" charset="0"/>
                <a:cs typeface="Times New Roman" panose="02020603050405020304" pitchFamily="18" charset="0"/>
              </a:rPr>
              <a:t>Supply side: California pesticide use data supplies detailed farm data to observe patterns over time.</a:t>
            </a:r>
          </a:p>
        </p:txBody>
      </p:sp>
      <p:sp>
        <p:nvSpPr>
          <p:cNvPr id="4" name="Slide Number Placeholder 3">
            <a:extLst>
              <a:ext uri="{FF2B5EF4-FFF2-40B4-BE49-F238E27FC236}">
                <a16:creationId xmlns:a16="http://schemas.microsoft.com/office/drawing/2014/main" id="{2EFCA92B-D978-43AB-ACF6-982520F54F4B}"/>
              </a:ext>
            </a:extLst>
          </p:cNvPr>
          <p:cNvSpPr>
            <a:spLocks noGrp="1"/>
          </p:cNvSpPr>
          <p:nvPr>
            <p:ph type="sldNum" sz="quarter" idx="12"/>
          </p:nvPr>
        </p:nvSpPr>
        <p:spPr/>
        <p:txBody>
          <a:bodyPr/>
          <a:lstStyle/>
          <a:p>
            <a:fld id="{535B4AB6-FC72-4A5F-A69E-0900DDFB8473}" type="slidenum">
              <a:rPr lang="en-US" smtClean="0"/>
              <a:t>8</a:t>
            </a:fld>
            <a:endParaRPr lang="en-US"/>
          </a:p>
        </p:txBody>
      </p:sp>
    </p:spTree>
    <p:extLst>
      <p:ext uri="{BB962C8B-B14F-4D97-AF65-F5344CB8AC3E}">
        <p14:creationId xmlns:p14="http://schemas.microsoft.com/office/powerpoint/2010/main" val="3797033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3352</TotalTime>
  <Words>411</Words>
  <Application>Microsoft Office PowerPoint</Application>
  <PresentationFormat>Widescreen</PresentationFormat>
  <Paragraphs>82</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Rounded MT Bold</vt:lpstr>
      <vt:lpstr>Calibri</vt:lpstr>
      <vt:lpstr>Calibri Light</vt:lpstr>
      <vt:lpstr>Office Theme</vt:lpstr>
      <vt:lpstr>Demand for Carrot Attributes, before, and after the  COVID-19 Pandemic</vt:lpstr>
      <vt:lpstr>Research Questions</vt:lpstr>
      <vt:lpstr>Empirical Strategy</vt:lpstr>
      <vt:lpstr>PowerPoint Presentation</vt:lpstr>
      <vt:lpstr>PowerPoint Presentation</vt:lpstr>
      <vt:lpstr>PowerPoint Presentation</vt:lpstr>
      <vt:lpstr>PowerPoint Presentation</vt:lpstr>
      <vt:lpstr>Current and Future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Demand for Food Attributes during COVID-19: Evidence from a Large Sample of US Carrot Buyers</dc:title>
  <dc:creator>Lee Hanbin</dc:creator>
  <cp:lastModifiedBy>Daniel A Sumner</cp:lastModifiedBy>
  <cp:revision>183</cp:revision>
  <dcterms:created xsi:type="dcterms:W3CDTF">2021-02-16T19:08:21Z</dcterms:created>
  <dcterms:modified xsi:type="dcterms:W3CDTF">2023-12-13T01:49:26Z</dcterms:modified>
</cp:coreProperties>
</file>